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8.5-->
<p:presentation xmlns:r="http://schemas.openxmlformats.org/officeDocument/2006/relationships" xmlns:a="http://schemas.openxmlformats.org/drawingml/2006/main" xmlns:p="http://schemas.openxmlformats.org/presentationml/2006/main" saveSubsetFonts="1" bookmarkIdSeed="2">
  <p:sldMasterIdLst>
    <p:sldMasterId id="2147483663" r:id="rId2"/>
  </p:sldMasterIdLst>
  <p:notesMasterIdLst>
    <p:notesMasterId r:id="rId3"/>
  </p:notesMasterIdLst>
  <p:handoutMasterIdLst>
    <p:handoutMasterId r:id="rId4"/>
  </p:handoutMasterIdLst>
  <p:sldIdLst>
    <p:sldId id="256" r:id="rId5"/>
    <p:sldId id="257" r:id="rId6"/>
    <p:sldId id="259" r:id="rId7"/>
    <p:sldId id="285" r:id="rId8"/>
    <p:sldId id="265" r:id="rId9"/>
    <p:sldId id="264" r:id="rId10"/>
    <p:sldId id="270" r:id="rId11"/>
    <p:sldId id="278" r:id="rId12"/>
    <p:sldId id="273" r:id="rId13"/>
    <p:sldId id="275" r:id="rId14"/>
    <p:sldId id="276" r:id="rId15"/>
    <p:sldId id="277" r:id="rId16"/>
    <p:sldId id="266" r:id="rId17"/>
    <p:sldId id="281" r:id="rId18"/>
    <p:sldId id="274" r:id="rId19"/>
    <p:sldId id="262" r:id="rId20"/>
    <p:sldId id="268" r:id="rId21"/>
    <p:sldId id="269" r:id="rId22"/>
    <p:sldId id="280" r:id="rId23"/>
    <p:sldId id="271" r:id="rId24"/>
    <p:sldId id="272" r:id="rId25"/>
    <p:sldId id="279" r:id="rId26"/>
    <p:sldId id="282" r:id="rId27"/>
    <p:sldId id="283" r:id="rId28"/>
    <p:sldId id="284" r:id="rId29"/>
    <p:sldId id="263" r:id="rId30"/>
    <p:sldId id="261" r:id="rId31"/>
    <p:sldId id="260" r:id="rId32"/>
  </p:sldIdLst>
  <p:sldSz cx="12192000" cy="6858000"/>
  <p:notesSz cx="6858000" cy="9144000"/>
  <p:custDataLst>
    <p:tags r:id="rId3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p="http://schemas.openxmlformats.org/presentationml/2006/main">
  <p:cmAuthor id="1" name="Derus, Matt" initials="DM" lastIdx="0" clrIdx="0">
    <p:extLst>
      <p:ext uri="{19B8F6BF-5375-455C-9EA6-DF929625EA0E}">
        <p15:presenceInfo xmlns:p15="http://schemas.microsoft.com/office/powerpoint/2012/main" userId="S-1-5-21-3690945654-1931080963-2191028220-39824" providerId="AD"/>
      </p:ext>
    </p:extLst>
  </p:cmAuthor>
  <p:cmAuthor id="2" name="Knapp, Ben" initials="KB" lastIdx="0" clrIdx="1">
    <p:extLst>
      <p:ext uri="{19B8F6BF-5375-455C-9EA6-DF929625EA0E}">
        <p15:presenceInfo xmlns:p15="http://schemas.microsoft.com/office/powerpoint/2012/main" userId="S-1-5-21-3690945654-1931080963-2191028220-411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3A2C"/>
    <a:srgbClr val="E64E25"/>
    <a:srgbClr val="735539"/>
    <a:srgbClr val="D3BCA7"/>
    <a:srgbClr val="D6A7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snapToGrid="0">
      <p:cViewPr varScale="1">
        <p:scale>
          <a:sx n="88" d="100"/>
          <a:sy n="88" d="100"/>
        </p:scale>
        <p:origin x="403" y="67"/>
      </p:cViewPr>
      <p:guideLst/>
    </p:cSldViewPr>
  </p:slideViewPr>
  <p:notesTextViewPr>
    <p:cViewPr>
      <p:scale>
        <a:sx n="1" d="1"/>
        <a:sy n="1" d="1"/>
      </p:scale>
      <p:origin x="0" y="0"/>
    </p:cViewPr>
  </p:notesTextViewPr>
  <p:notesViewPr>
    <p:cSldViewPr snapToGrid="0">
      <p:cViewPr varScale="1">
        <p:scale>
          <a:sx n="85" d="100"/>
          <a:sy n="85" d="100"/>
        </p:scale>
        <p:origin x="2952" y="102"/>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1.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notesMaster" Target="notesMasters/notesMaster1.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tags" Target="tags/tag1.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4" name="Footer Placeholder 3">
            <a:extLst>
              <a:ext uri="{FF2B5EF4-FFF2-40B4-BE49-F238E27FC236}">
                <a16:creationId xmlns:a16="http://schemas.microsoft.com/office/drawing/2014/main" id="{FBED9C6F-EBDA-4EE2-8327-ABAB0D41D8B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9486609-3989-4F56-A102-BED712F51D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3B7019-79C9-41D8-B22C-229BCBA52322}" type="slidenum">
              <a:rPr lang="en-US" smtClean="0"/>
              <a:t>‹#›</a:t>
            </a:fld>
            <a:endParaRPr lang="en-US"/>
          </a:p>
        </p:txBody>
      </p:sp>
      <p:sp>
        <p:nvSpPr>
          <p:cNvPr id="7" name="Header Placeholder 6">
            <a:extLst>
              <a:ext uri="{FF2B5EF4-FFF2-40B4-BE49-F238E27FC236}">
                <a16:creationId xmlns:a16="http://schemas.microsoft.com/office/drawing/2014/main" id="{8ADCFD9E-41D6-4A0D-91BF-A93F46166B1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302155687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1316C4-6181-425E-BC12-C751A3A826E3}" type="datetimeFigureOut">
              <a:rPr lang="en-US" smtClean="0"/>
              <a:t>5/12/2020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31D65-338C-4EA2-8633-142F375F37E6}" type="slidenum">
              <a:rPr lang="en-US" smtClean="0"/>
              <a:t>‹#›</a:t>
            </a:fld>
            <a:endParaRPr lang="en-US"/>
          </a:p>
        </p:txBody>
      </p:sp>
    </p:spTree>
    <p:extLst>
      <p:ext uri="{BB962C8B-B14F-4D97-AF65-F5344CB8AC3E}">
        <p14:creationId xmlns:p14="http://schemas.microsoft.com/office/powerpoint/2010/main" val="124328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C31D65-338C-4EA2-8633-142F375F37E6}" type="slidenum">
              <a:rPr lang="en-US" smtClean="0"/>
              <a:t>3</a:t>
            </a:fld>
            <a:endParaRPr lang="en-US"/>
          </a:p>
        </p:txBody>
      </p:sp>
    </p:spTree>
    <p:extLst>
      <p:ext uri="{BB962C8B-B14F-4D97-AF65-F5344CB8AC3E}">
        <p14:creationId xmlns:p14="http://schemas.microsoft.com/office/powerpoint/2010/main" val="305696990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3.jpe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le and Content">
    <p:bg>
      <p:bgPr>
        <a:blipFill dpi="0" rotWithShape="1">
          <a:blip r:embed="rId1">
            <a:lum/>
          </a:blip>
          <a:stretch>
            <a:fillRect/>
          </a:stretch>
        </a:blipFill>
        <a:effectLst/>
      </p:bgPr>
    </p:bg>
    <p:spTree>
      <p:nvGrpSpPr>
        <p:cNvPr id="1" name=""/>
        <p:cNvGrpSpPr/>
        <p:nvPr/>
      </p:nvGrpSpPr>
      <p:grpSpPr>
        <a:xfrm>
          <a:off x="0" y="0"/>
          <a:ext cx="0" cy="0"/>
        </a:xfrm>
      </p:grpSpPr>
      <p:sp>
        <p:nvSpPr>
          <p:cNvPr id="15" name="Title 14">
            <a:extLst>
              <a:ext uri="{FF2B5EF4-FFF2-40B4-BE49-F238E27FC236}">
                <a16:creationId xmlns:a16="http://schemas.microsoft.com/office/drawing/2014/main" id="{DE390891-AB90-49C3-8426-66D08F1045EB}"/>
              </a:ext>
            </a:extLst>
          </p:cNvPr>
          <p:cNvSpPr>
            <a:spLocks noGrp="1"/>
          </p:cNvSpPr>
          <p:nvPr>
            <p:ph type="title"/>
          </p:nvPr>
        </p:nvSpPr>
        <p:spPr>
          <a:xfrm>
            <a:off x="561975" y="790575"/>
            <a:ext cx="10515600" cy="833438"/>
          </a:xfrm>
          <a:prstGeom prst="rect">
            <a:avLst/>
          </a:prstGeom>
        </p:spPr>
        <p:txBody>
          <a:bodyPr/>
          <a:lstStyle>
            <a:lvl1pPr>
              <a:defRPr b="1">
                <a:solidFill>
                  <a:srgbClr val="D33A2C"/>
                </a:solidFill>
                <a:latin typeface="+mn-lt"/>
              </a:defRPr>
            </a:lvl1pPr>
          </a:lstStyle>
          <a:p>
            <a:r>
              <a:rPr lang="en-US"/>
              <a:t>Click to edit Master title style</a:t>
            </a:r>
          </a:p>
        </p:txBody>
      </p:sp>
      <p:sp>
        <p:nvSpPr>
          <p:cNvPr id="21" name="Text Placeholder 2">
            <a:extLst>
              <a:ext uri="{FF2B5EF4-FFF2-40B4-BE49-F238E27FC236}">
                <a16:creationId xmlns:a16="http://schemas.microsoft.com/office/drawing/2014/main" id="{D146C6D1-A58D-4F40-B0D8-66C0AFAB5A98}"/>
              </a:ext>
            </a:extLst>
          </p:cNvPr>
          <p:cNvSpPr>
            <a:spLocks noGrp="1"/>
          </p:cNvSpPr>
          <p:nvPr>
            <p:ph idx="13" hasCustomPrompt="1"/>
          </p:nvPr>
        </p:nvSpPr>
        <p:spPr>
          <a:xfrm>
            <a:off x="561975" y="1825625"/>
            <a:ext cx="10515600" cy="4351338"/>
          </a:xfrm>
          <a:prstGeom prst="rect">
            <a:avLst/>
          </a:prstGeom>
        </p:spPr>
        <p:txBody>
          <a:bodyPr vert="horz" lIns="91440" tIns="45720" rIns="91440" bIns="45720" rtlCol="0">
            <a:noAutofit/>
          </a:bodyPr>
          <a:lstStyle>
            <a:lvl1pPr marL="0" indent="0">
              <a:buNone/>
              <a:defRPr sz="2200"/>
            </a:lvl1pPr>
            <a:lvl2pPr>
              <a:defRPr sz="2200"/>
            </a:lvl2pPr>
            <a:lvl3pPr>
              <a:defRPr sz="2200"/>
            </a:lvl3pPr>
            <a:lvl4pPr>
              <a:defRPr sz="2200"/>
            </a:lvl4pPr>
            <a:lvl5pPr>
              <a:defRPr sz="2200"/>
            </a:lvl5pPr>
          </a:lstStyle>
          <a:p>
            <a:pPr lvl="0"/>
            <a:r>
              <a:rPr lang="en-US"/>
              <a:t>Slide Content</a:t>
            </a:r>
          </a:p>
        </p:txBody>
      </p:sp>
    </p:spTree>
    <p:extLst>
      <p:ext uri="{BB962C8B-B14F-4D97-AF65-F5344CB8AC3E}">
        <p14:creationId xmlns:p14="http://schemas.microsoft.com/office/powerpoint/2010/main" val="344925801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1_Title and Content">
    <p:bg>
      <p:bgPr>
        <a:blipFill dpi="0" rotWithShape="1">
          <a:blip r:embed="rId1">
            <a:lum/>
          </a:blip>
          <a:stretch>
            <a:fillRect/>
          </a:stretch>
        </a:blipFill>
        <a:effectLst/>
      </p:bgPr>
    </p:bg>
    <p:spTree>
      <p:nvGrpSpPr>
        <p:cNvPr id="1" name=""/>
        <p:cNvGrpSpPr/>
        <p:nvPr/>
      </p:nvGrpSpPr>
      <p:grpSpPr>
        <a:xfrm>
          <a:off x="0" y="0"/>
          <a:ext cx="0" cy="0"/>
        </a:xfrm>
      </p:grpSpPr>
      <p:sp>
        <p:nvSpPr>
          <p:cNvPr id="15" name="Title 14">
            <a:extLst>
              <a:ext uri="{FF2B5EF4-FFF2-40B4-BE49-F238E27FC236}">
                <a16:creationId xmlns:a16="http://schemas.microsoft.com/office/drawing/2014/main" id="{DE390891-AB90-49C3-8426-66D08F1045EB}"/>
              </a:ext>
            </a:extLst>
          </p:cNvPr>
          <p:cNvSpPr>
            <a:spLocks noGrp="1"/>
          </p:cNvSpPr>
          <p:nvPr>
            <p:ph type="title" hasCustomPrompt="1"/>
          </p:nvPr>
        </p:nvSpPr>
        <p:spPr>
          <a:xfrm>
            <a:off x="561975" y="409575"/>
            <a:ext cx="10515600" cy="833438"/>
          </a:xfrm>
          <a:prstGeom prst="rect">
            <a:avLst/>
          </a:prstGeom>
        </p:spPr>
        <p:txBody>
          <a:bodyPr/>
          <a:lstStyle>
            <a:lvl1pPr>
              <a:defRPr b="1">
                <a:solidFill>
                  <a:srgbClr val="D33A2C"/>
                </a:solidFill>
                <a:latin typeface="+mn-lt"/>
              </a:defRPr>
            </a:lvl1pPr>
          </a:lstStyle>
          <a:p>
            <a:r>
              <a:rPr lang="en-US"/>
              <a:t>Master Title</a:t>
            </a:r>
            <a:br>
              <a:rPr lang="en-US"/>
            </a:br>
            <a:r>
              <a:rPr lang="en-US"/>
              <a:t>Master Title</a:t>
            </a:r>
          </a:p>
        </p:txBody>
      </p:sp>
      <p:sp>
        <p:nvSpPr>
          <p:cNvPr id="21" name="Text Placeholder 2">
            <a:extLst>
              <a:ext uri="{FF2B5EF4-FFF2-40B4-BE49-F238E27FC236}">
                <a16:creationId xmlns:a16="http://schemas.microsoft.com/office/drawing/2014/main" id="{D146C6D1-A58D-4F40-B0D8-66C0AFAB5A98}"/>
              </a:ext>
            </a:extLst>
          </p:cNvPr>
          <p:cNvSpPr>
            <a:spLocks noGrp="1"/>
          </p:cNvSpPr>
          <p:nvPr>
            <p:ph idx="13" hasCustomPrompt="1"/>
          </p:nvPr>
        </p:nvSpPr>
        <p:spPr>
          <a:xfrm>
            <a:off x="561975" y="2016125"/>
            <a:ext cx="10515600" cy="4351338"/>
          </a:xfrm>
          <a:prstGeom prst="rect">
            <a:avLst/>
          </a:prstGeom>
        </p:spPr>
        <p:txBody>
          <a:bodyPr vert="horz" lIns="91440" tIns="45720" rIns="91440" bIns="45720" rtlCol="0">
            <a:noAutofit/>
          </a:bodyPr>
          <a:lstStyle>
            <a:lvl1pPr marL="0" indent="0">
              <a:buNone/>
              <a:defRPr sz="2200"/>
            </a:lvl1pPr>
            <a:lvl2pPr>
              <a:defRPr sz="2200"/>
            </a:lvl2pPr>
            <a:lvl3pPr>
              <a:defRPr sz="2200"/>
            </a:lvl3pPr>
            <a:lvl4pPr>
              <a:defRPr sz="2200"/>
            </a:lvl4pPr>
            <a:lvl5pPr>
              <a:defRPr sz="2200"/>
            </a:lvl5pPr>
          </a:lstStyle>
          <a:p>
            <a:pPr lvl="0"/>
            <a:r>
              <a:rPr lang="en-US"/>
              <a:t>Slide Content</a:t>
            </a:r>
          </a:p>
        </p:txBody>
      </p:sp>
    </p:spTree>
    <p:extLst>
      <p:ext uri="{BB962C8B-B14F-4D97-AF65-F5344CB8AC3E}">
        <p14:creationId xmlns:p14="http://schemas.microsoft.com/office/powerpoint/2010/main" val="27596101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1_Title Slide">
    <p:bg>
      <p:bgPr>
        <a:blipFill dpi="0" rotWithShape="1">
          <a:blip r:embed="rId1">
            <a:lum/>
          </a:blip>
          <a:stretch>
            <a:fillRect/>
          </a:stretch>
        </a:blipFill>
        <a:effectLst/>
      </p:bgPr>
    </p:bg>
    <p:spTree>
      <p:nvGrpSpPr>
        <p:cNvPr id="1" name=""/>
        <p:cNvGrpSpPr/>
        <p:nvPr/>
      </p:nvGrpSpPr>
      <p:grpSpPr>
        <a:xfrm>
          <a:off x="0" y="0"/>
          <a:ext cx="0" cy="0"/>
        </a:xfrm>
      </p:grpSpPr>
      <p:sp>
        <p:nvSpPr>
          <p:cNvPr id="5" name="Title 12">
            <a:extLst>
              <a:ext uri="{FF2B5EF4-FFF2-40B4-BE49-F238E27FC236}">
                <a16:creationId xmlns:a16="http://schemas.microsoft.com/office/drawing/2014/main" id="{71D7B364-8620-427B-9E06-FFC9C0176837}"/>
              </a:ext>
            </a:extLst>
          </p:cNvPr>
          <p:cNvSpPr>
            <a:spLocks noGrp="1"/>
          </p:cNvSpPr>
          <p:nvPr>
            <p:ph type="title"/>
          </p:nvPr>
        </p:nvSpPr>
        <p:spPr>
          <a:xfrm>
            <a:off x="2998239" y="2449735"/>
            <a:ext cx="8885189" cy="1325563"/>
          </a:xfrm>
          <a:prstGeom prst="rect">
            <a:avLst/>
          </a:prstGeom>
        </p:spPr>
        <p:txBody>
          <a:bodyPr>
            <a:normAutofit/>
          </a:bodyPr>
          <a:lstStyle>
            <a:lvl1pPr algn="r">
              <a:defRPr sz="3600" b="1">
                <a:solidFill>
                  <a:srgbClr val="D33A2C"/>
                </a:solidFill>
                <a:latin typeface="+mn-lt"/>
                <a:cs typeface="Times New Roman" panose="02020603050405020304" pitchFamily="18" charset="0"/>
              </a:defRPr>
            </a:lvl1pPr>
          </a:lstStyle>
          <a:p>
            <a:r>
              <a:rPr lang="en-US"/>
              <a:t>Click to edit Master title style</a:t>
            </a:r>
          </a:p>
        </p:txBody>
      </p:sp>
    </p:spTree>
    <p:extLst>
      <p:ext uri="{BB962C8B-B14F-4D97-AF65-F5344CB8AC3E}">
        <p14:creationId xmlns:p14="http://schemas.microsoft.com/office/powerpoint/2010/main" val="77220772"/>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xmlns:p14="http://schemas.microsoft.com/office/powerpoint/2010/main" val="392231118"/>
      </p:ext>
    </p:extLst>
  </p:cSld>
  <p:clrMap bg1="lt1" tx1="dk1" bg2="lt2" tx2="dk2" accent1="accent1" accent2="accent2" accent3="accent3" accent4="accent4" accent5="accent5" accent6="accent6" hlink="hlink" folHlink="folHlink"/>
  <p:sldLayoutIdLst>
    <p:sldLayoutId id="2147483665" r:id="rId1"/>
    <p:sldLayoutId id="2147483676" r:id="rId2"/>
    <p:sldLayoutId id="2147483675" r:id="rId3"/>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s://www.cdc.gov/coronavirus/2019-ncov/prevent-getting-sick/diy-cloth-face-coverings.html" TargetMode="Ex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openxmlformats.org/officeDocument/2006/relationships/image" Target="../media/image5.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s://www.eeoc.gov/eeoc/newsroom/wysk/wysk_ada_rehabilitaion_act_coronavirus.cfm" TargetMode="Ex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cdc.gov/coronavirus/2019-ncov/community/disinfecting-building-facility.html" TargetMode="External" /><Relationship Id="rId3" Type="http://schemas.openxmlformats.org/officeDocument/2006/relationships/hyperlink" Target="https://www.epa.gov/pesticide-registration/list-n-disinfectants-use-against-sars-cov-2" TargetMode="Ex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ice.gov/news/releases/dhs-announces-flexibility-requirements-related-form-i-9-compliance" TargetMode="Ex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pn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s://www.cdc.gov/coronavirus/2019-ncov/community/guidance-business-response.html?CDC_AA_refVal=https%3A%2F%2Fwww.cdc.gov%2Fcoronavirus%2F2019-ncov%2Fspecific-groups%2Fguidance-business-response.html" TargetMode="External" /><Relationship Id="rId3" Type="http://schemas.openxmlformats.org/officeDocument/2006/relationships/hyperlink" Target="https://www.osha.gov/Publications/OSHA3990.pdf" TargetMode="External" /><Relationship Id="rId4" Type="http://schemas.openxmlformats.org/officeDocument/2006/relationships/hyperlink" Target="https://www.cdc.gov/niosh/emres/2019_ncov.html" TargetMode="Ex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3122064" y="2468785"/>
            <a:ext cx="8885189" cy="1325563"/>
          </a:xfrm>
          <a:prstGeom prst="rect">
            <a:avLst/>
          </a:prstGeom>
        </p:spPr>
        <p:txBody>
          <a:bodyPr/>
          <a:lstStyle/>
          <a:p>
            <a:r>
              <a:rPr lang="en-US"/>
              <a:t>Returning to Work Post-COVID-19</a:t>
            </a:r>
          </a:p>
        </p:txBody>
      </p:sp>
      <p:sp>
        <p:nvSpPr>
          <p:cNvPr id="3" name="Title 12"/>
          <p:cNvSpPr txBox="1"/>
          <p:nvPr/>
        </p:nvSpPr>
        <p:spPr>
          <a:xfrm>
            <a:off x="3723332" y="5929755"/>
            <a:ext cx="8283921" cy="514507"/>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pPr algn="r"/>
            <a:r>
              <a:rPr lang="en-US" sz="1600">
                <a:latin typeface="+mj-lt"/>
              </a:rPr>
              <a:t>Presented by</a:t>
            </a:r>
          </a:p>
          <a:p>
            <a:pPr algn="r"/>
            <a:r>
              <a:rPr lang="en-US" sz="1600">
                <a:latin typeface="+mj-lt"/>
              </a:rPr>
              <a:t>VGM Insurance</a:t>
            </a:r>
          </a:p>
        </p:txBody>
      </p:sp>
      <p:sp>
        <p:nvSpPr>
          <p:cNvPr id="4" name="TextBox 3"/>
          <p:cNvSpPr txBox="1"/>
          <p:nvPr/>
        </p:nvSpPr>
        <p:spPr>
          <a:xfrm>
            <a:off x="69667" y="6584607"/>
            <a:ext cx="1846219" cy="215444"/>
          </a:xfrm>
          <a:prstGeom prst="rect">
            <a:avLst/>
          </a:prstGeom>
          <a:noFill/>
          <a:ln>
            <a:noFill/>
          </a:ln>
        </p:spPr>
        <p:txBody>
          <a:bodyPr wrap="square" rtlCol="0">
            <a:spAutoFit/>
          </a:bodyPr>
          <a:lstStyle/>
          <a:p>
            <a:r>
              <a:rPr lang="en-US" sz="800">
                <a:solidFill>
                  <a:schemeClr val="bg1"/>
                </a:solidFill>
              </a:rPr>
              <a:t>© 2020 Zywave, Inc. All rights reserved.</a:t>
            </a:r>
          </a:p>
        </p:txBody>
      </p:sp>
    </p:spTree>
    <p:extLst>
      <p:ext uri="{BB962C8B-B14F-4D97-AF65-F5344CB8AC3E}">
        <p14:creationId xmlns:p14="http://schemas.microsoft.com/office/powerpoint/2010/main" val="3114294677"/>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Masks and Face Coverings, Cont.</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92500"/>
          </a:bodyPr>
          <a:lstStyle/>
          <a:p>
            <a:pPr marL="0" indent="0">
              <a:lnSpc>
                <a:spcPct val="80000"/>
              </a:lnSpc>
              <a:buNone/>
            </a:pPr>
            <a:r>
              <a:rPr lang="en-US" sz="3000" b="1"/>
              <a:t>Using Masks in the Workplace</a:t>
            </a:r>
          </a:p>
          <a:p>
            <a:pPr marL="0" indent="0">
              <a:buNone/>
            </a:pPr>
            <a:r>
              <a:rPr lang="en-US"/>
              <a:t>According to CDC guidance, masks are critical supplies that must continue to be reserved for health care workers and other medical first responders. Unless providing critical services in one of these professions, most employers will want to consider using cloth face coverings rather than masks. However, for appropriate organizations, employers way want to consider best practices for use of masks:</a:t>
            </a:r>
          </a:p>
          <a:p>
            <a:r>
              <a:rPr lang="en-US" b="1">
                <a:solidFill>
                  <a:srgbClr val="D33A2C"/>
                </a:solidFill>
              </a:rPr>
              <a:t>Ensure a supply of masks is available. </a:t>
            </a:r>
            <a:r>
              <a:rPr lang="en-US"/>
              <a:t>Due to current circumstances, employers should communicate with local governments regarding availability and use of masks.</a:t>
            </a:r>
          </a:p>
          <a:p>
            <a:r>
              <a:rPr lang="en-US" b="1">
                <a:solidFill>
                  <a:srgbClr val="D33A2C"/>
                </a:solidFill>
              </a:rPr>
              <a:t>Communicate expectations to employees. </a:t>
            </a:r>
            <a:r>
              <a:rPr lang="en-US"/>
              <a:t>Though masks such as N95s are not new to professions such as health care, employers should ensure that all employees are aware of any updates and current best practices. </a:t>
            </a:r>
            <a:endParaRPr lang="en-US" b="1"/>
          </a:p>
          <a:p>
            <a:r>
              <a:rPr lang="en-US" b="1">
                <a:solidFill>
                  <a:srgbClr val="D33A2C"/>
                </a:solidFill>
              </a:rPr>
              <a:t>Masks do not replace social distancing. </a:t>
            </a:r>
            <a:r>
              <a:rPr lang="en-US"/>
              <a:t>While masks can help prevent the spread of COVID-19, employees should understand that this does not diminish the importance of social distancing. </a:t>
            </a:r>
          </a:p>
        </p:txBody>
      </p:sp>
    </p:spTree>
    <p:extLst>
      <p:ext uri="{BB962C8B-B14F-4D97-AF65-F5344CB8AC3E}">
        <p14:creationId xmlns:p14="http://schemas.microsoft.com/office/powerpoint/2010/main" val="1995031642"/>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Masks and Face Coverings, Cont.</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77500" lnSpcReduction="20000"/>
          </a:bodyPr>
          <a:lstStyle/>
          <a:p>
            <a:pPr marL="0" indent="0">
              <a:buNone/>
            </a:pPr>
            <a:r>
              <a:rPr lang="en-US" sz="3600" b="1"/>
              <a:t>Using Face Coverings in the Workplace</a:t>
            </a:r>
          </a:p>
          <a:p>
            <a:pPr marL="0" indent="0">
              <a:buNone/>
            </a:pPr>
            <a:r>
              <a:rPr lang="en-US"/>
              <a:t>For many employers, cloth face coverings will be an appropriate option. To implement face coverings, employers should consider the following best practices:</a:t>
            </a:r>
          </a:p>
          <a:p>
            <a:pPr marL="342900" marR="118745" indent="-342900">
              <a:lnSpc>
                <a:spcPct val="107000"/>
              </a:lnSpc>
              <a:spcBef>
                <a:spcPts val="500"/>
              </a:spcBef>
              <a:spcAft>
                <a:spcPts val="600"/>
              </a:spcAft>
              <a:buFont typeface="Symbol" panose="05050102010706020507" pitchFamily="18" charset="2"/>
              <a:buChar char=""/>
            </a:pPr>
            <a:r>
              <a:rPr lang="en-US" b="1">
                <a:solidFill>
                  <a:srgbClr val="D33A2C"/>
                </a:solidFill>
                <a:latin typeface="Calibri" panose="020f0502020204030204" pitchFamily="34" charset="0"/>
                <a:ea typeface="Calibri" panose="020f0502020204030204" pitchFamily="34" charset="0"/>
              </a:rPr>
              <a:t>Create specific policies. </a:t>
            </a:r>
            <a:r>
              <a:rPr lang="en-US">
                <a:latin typeface="Calibri" panose="020f0502020204030204" pitchFamily="34" charset="0"/>
                <a:ea typeface="Calibri" panose="020f0502020204030204" pitchFamily="34" charset="0"/>
              </a:rPr>
              <a:t>Employers should have policies and practices in place for unique situations related to face coverings. Examples may include: </a:t>
            </a:r>
          </a:p>
          <a:p>
            <a:pPr marL="800100" lvl="1" indent="-342900">
              <a:lnSpc>
                <a:spcPct val="107000"/>
              </a:lnSpc>
              <a:buFont typeface="Courier New" panose="02070309020205020404" pitchFamily="49" charset="0"/>
              <a:buChar char="o"/>
            </a:pPr>
            <a:r>
              <a:rPr lang="en-US" sz="2000">
                <a:latin typeface="Calibri" panose="020f0502020204030204" pitchFamily="34" charset="0"/>
                <a:ea typeface="Calibri" panose="020f0502020204030204" pitchFamily="34" charset="0"/>
              </a:rPr>
              <a:t>An employee who objects to wearing a face covering</a:t>
            </a:r>
          </a:p>
          <a:p>
            <a:pPr marL="800100" lvl="1" indent="-342900">
              <a:lnSpc>
                <a:spcPct val="107000"/>
              </a:lnSpc>
              <a:buFont typeface="Courier New" panose="02070309020205020404" pitchFamily="49" charset="0"/>
              <a:buChar char="o"/>
            </a:pPr>
            <a:r>
              <a:rPr lang="en-US" sz="2000">
                <a:latin typeface="Calibri" panose="020f0502020204030204" pitchFamily="34" charset="0"/>
                <a:ea typeface="Calibri" panose="020f0502020204030204" pitchFamily="34" charset="0"/>
              </a:rPr>
              <a:t>An employee who loses his or her face covering</a:t>
            </a:r>
          </a:p>
          <a:p>
            <a:pPr marL="800100" lvl="1" indent="-342900">
              <a:lnSpc>
                <a:spcPct val="107000"/>
              </a:lnSpc>
              <a:buFont typeface="Courier New" panose="02070309020205020404" pitchFamily="49" charset="0"/>
              <a:buChar char="o"/>
            </a:pPr>
            <a:r>
              <a:rPr lang="en-US" sz="2000">
                <a:latin typeface="Calibri" panose="020f0502020204030204" pitchFamily="34" charset="0"/>
                <a:ea typeface="Calibri" panose="020f0502020204030204" pitchFamily="34" charset="0"/>
              </a:rPr>
              <a:t>An employee who is unable to wear face coverings due to a medical condition</a:t>
            </a:r>
          </a:p>
          <a:p>
            <a:pPr marL="342900" marR="118745" indent="-342900">
              <a:lnSpc>
                <a:spcPct val="107000"/>
              </a:lnSpc>
              <a:spcBef>
                <a:spcPts val="500"/>
              </a:spcBef>
              <a:spcAft>
                <a:spcPts val="600"/>
              </a:spcAft>
              <a:buFont typeface="Symbol" panose="05050102010706020507" pitchFamily="18" charset="2"/>
              <a:buChar char=""/>
            </a:pPr>
            <a:r>
              <a:rPr lang="en-US" b="1">
                <a:solidFill>
                  <a:srgbClr val="D33A2C"/>
                </a:solidFill>
                <a:latin typeface="Calibri" panose="020f0502020204030204" pitchFamily="34" charset="0"/>
                <a:ea typeface="Calibri" panose="020f0502020204030204" pitchFamily="34" charset="0"/>
              </a:rPr>
              <a:t>Communicate expectations to all employees. </a:t>
            </a:r>
            <a:r>
              <a:rPr lang="en-US">
                <a:latin typeface="Calibri" panose="020f0502020204030204" pitchFamily="34" charset="0"/>
                <a:ea typeface="Calibri" panose="020f0502020204030204" pitchFamily="34" charset="0"/>
              </a:rPr>
              <a:t>Employers should communicate policy updates related to face coverings to all employees. This may include posting notices. Communications should cover topics such as whether face coverings are optional or mandatory, who will be providing them and how they will be washed. </a:t>
            </a:r>
          </a:p>
          <a:p>
            <a:pPr marL="342900" marR="118745" indent="-342900">
              <a:lnSpc>
                <a:spcPct val="107000"/>
              </a:lnSpc>
              <a:spcBef>
                <a:spcPts val="500"/>
              </a:spcBef>
              <a:spcAft>
                <a:spcPts val="600"/>
              </a:spcAft>
              <a:buFont typeface="Symbol" panose="05050102010706020507" pitchFamily="18" charset="2"/>
              <a:buChar char=""/>
            </a:pPr>
            <a:r>
              <a:rPr lang="en-US" b="1">
                <a:solidFill>
                  <a:srgbClr val="D33A2C"/>
                </a:solidFill>
                <a:latin typeface="Calibri" panose="020f0502020204030204" pitchFamily="34" charset="0"/>
                <a:ea typeface="Calibri" panose="020f0502020204030204" pitchFamily="34" charset="0"/>
              </a:rPr>
              <a:t>Ensure face coverings are washed daily</a:t>
            </a:r>
            <a:r>
              <a:rPr lang="en-US">
                <a:solidFill>
                  <a:srgbClr val="D33A2C"/>
                </a:solidFill>
                <a:latin typeface="Calibri" panose="020f0502020204030204" pitchFamily="34" charset="0"/>
                <a:ea typeface="Calibri" panose="020f0502020204030204" pitchFamily="34" charset="0"/>
              </a:rPr>
              <a:t>. </a:t>
            </a:r>
            <a:r>
              <a:rPr lang="en-US">
                <a:latin typeface="Calibri" panose="020f0502020204030204" pitchFamily="34" charset="0"/>
                <a:ea typeface="Calibri" panose="020f0502020204030204" pitchFamily="34" charset="0"/>
              </a:rPr>
              <a:t>According to the CDC, washing face coverings in a washing machine should properly clean them. </a:t>
            </a:r>
          </a:p>
          <a:p>
            <a:pPr marL="342900" marR="118745" indent="-342900">
              <a:lnSpc>
                <a:spcPct val="107000"/>
              </a:lnSpc>
              <a:spcBef>
                <a:spcPts val="500"/>
              </a:spcBef>
              <a:spcAft>
                <a:spcPts val="600"/>
              </a:spcAft>
              <a:buFont typeface="Symbol" panose="05050102010706020507" pitchFamily="18" charset="2"/>
              <a:buChar char=""/>
            </a:pPr>
            <a:r>
              <a:rPr lang="en-US" b="1">
                <a:solidFill>
                  <a:srgbClr val="D33A2C"/>
                </a:solidFill>
                <a:latin typeface="Calibri" panose="020f0502020204030204" pitchFamily="34" charset="0"/>
                <a:ea typeface="Calibri" panose="020f0502020204030204" pitchFamily="34" charset="0"/>
              </a:rPr>
              <a:t>Implement a training program</a:t>
            </a:r>
            <a:r>
              <a:rPr lang="en-US">
                <a:solidFill>
                  <a:srgbClr val="D33A2C"/>
                </a:solidFill>
                <a:latin typeface="Calibri" panose="020f0502020204030204" pitchFamily="34" charset="0"/>
                <a:ea typeface="Calibri" panose="020f0502020204030204" pitchFamily="34" charset="0"/>
              </a:rPr>
              <a:t>. </a:t>
            </a:r>
            <a:r>
              <a:rPr lang="en-US">
                <a:latin typeface="Calibri" panose="020f0502020204030204" pitchFamily="34" charset="0"/>
                <a:ea typeface="Calibri" panose="020f0502020204030204" pitchFamily="34" charset="0"/>
              </a:rPr>
              <a:t>To ensure face coverings are used properly, employers should create a training program for employees on how to best use face coverings. </a:t>
            </a:r>
          </a:p>
          <a:p>
            <a:pPr marL="342900" marR="118745" indent="-342900">
              <a:lnSpc>
                <a:spcPct val="107000"/>
              </a:lnSpc>
              <a:spcBef>
                <a:spcPct val="0"/>
              </a:spcBef>
              <a:spcAft>
                <a:spcPts val="600"/>
              </a:spcAft>
              <a:buFont typeface="Symbol" panose="05050102010706020507" pitchFamily="18" charset="2"/>
              <a:buChar char=""/>
            </a:pPr>
            <a:endParaRPr lang="en-US">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53627067"/>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Masks and Face Coverings, Cont.</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70000" lnSpcReduction="20000"/>
          </a:bodyPr>
          <a:lstStyle/>
          <a:p>
            <a:pPr marL="0" indent="0">
              <a:buNone/>
            </a:pPr>
            <a:r>
              <a:rPr lang="en-US" sz="4000" b="1"/>
              <a:t>Effective Face Coverings, and Where to Get Them</a:t>
            </a:r>
          </a:p>
          <a:p>
            <a:pPr marL="0" indent="0">
              <a:buNone/>
            </a:pPr>
            <a:r>
              <a:rPr lang="en-US" sz="2600"/>
              <a:t>The CDC lists guidelines for effective cloth face coverings, which include the following characteristics: </a:t>
            </a:r>
          </a:p>
          <a:p>
            <a:pPr lvl="0"/>
            <a:r>
              <a:rPr lang="en-US" sz="2600"/>
              <a:t>A tight fit but comfortable on the face, allowing for breathing without restriction </a:t>
            </a:r>
          </a:p>
          <a:p>
            <a:pPr lvl="0"/>
            <a:r>
              <a:rPr lang="en-US" sz="2600"/>
              <a:t>Secured with ties or ear loops</a:t>
            </a:r>
          </a:p>
          <a:p>
            <a:pPr lvl="0"/>
            <a:r>
              <a:rPr lang="en-US" sz="2600"/>
              <a:t>Includes multiple layers of durable fabric, able to withstand washing for reuse</a:t>
            </a:r>
          </a:p>
          <a:p>
            <a:pPr lvl="0"/>
            <a:r>
              <a:rPr lang="en-US" sz="2600"/>
              <a:t>Allows for breathing without restriction</a:t>
            </a:r>
          </a:p>
          <a:p>
            <a:pPr marL="0" indent="0">
              <a:buNone/>
            </a:pPr>
            <a:r>
              <a:rPr lang="en-US" sz="2600"/>
              <a:t>Who pays for and supplies these masks? In some states and industries, employers are required to pay for and provide face coverings. In other circumstances, employers have flexibility as they establish best practices. Employers should check with local guidelines and laws, and seek legal counsel to ensure compliance with the most up-to-date guidelines. </a:t>
            </a:r>
          </a:p>
          <a:p>
            <a:pPr marL="0" indent="0">
              <a:buNone/>
            </a:pPr>
            <a:r>
              <a:rPr lang="en-US" sz="2600"/>
              <a:t>For employers that are seeking face masks, they can often be made in-house or, in some cases, purchased. The CDC provides </a:t>
            </a:r>
            <a:r>
              <a:rPr lang="en-US" sz="2600" u="sng">
                <a:hlinkClick r:id="rId2"/>
              </a:rPr>
              <a:t>procedures</a:t>
            </a:r>
            <a:r>
              <a:rPr lang="en-US" sz="2600"/>
              <a:t> for how face coverings can be made. </a:t>
            </a:r>
          </a:p>
          <a:p>
            <a:pPr marL="0" indent="0">
              <a:buNone/>
            </a:pPr>
            <a:r>
              <a:rPr lang="en-US" sz="2600"/>
              <a:t>Depending on local guidelines, employers may be required to provide face coverings to employees. However, some employers are able to request that employees use their own. If so, employers may want to consider reimbursement programs. </a:t>
            </a:r>
          </a:p>
        </p:txBody>
      </p:sp>
    </p:spTree>
    <p:extLst>
      <p:ext uri="{BB962C8B-B14F-4D97-AF65-F5344CB8AC3E}">
        <p14:creationId xmlns:p14="http://schemas.microsoft.com/office/powerpoint/2010/main" val="3494167584"/>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Signs &amp; Symptoms of COVID-19</a:t>
            </a:r>
          </a:p>
        </p:txBody>
      </p:sp>
      <p:sp>
        <p:nvSpPr>
          <p:cNvPr id="3" name="Content Placeholder 2"/>
          <p:cNvSpPr>
            <a:spLocks noGrp="1"/>
          </p:cNvSpPr>
          <p:nvPr>
            <p:ph idx="4294967295"/>
          </p:nvPr>
        </p:nvSpPr>
        <p:spPr>
          <a:xfrm>
            <a:off x="561975" y="1825625"/>
            <a:ext cx="10515600" cy="4351338"/>
          </a:xfrm>
          <a:prstGeom prst="rect">
            <a:avLst/>
          </a:prstGeom>
        </p:spPr>
        <p:txBody>
          <a:bodyPr>
            <a:normAutofit/>
          </a:bodyPr>
          <a:lstStyle/>
          <a:p>
            <a:pPr marL="0" indent="0">
              <a:buNone/>
            </a:pPr>
            <a:r>
              <a:rPr lang="en-US"/>
              <a:t>According to the CDC, COVID-19 can have a wide range of symptoms. These symptoms may appear 2-14 days after an individual contracts the virus. These symptoms include:</a:t>
            </a:r>
          </a:p>
          <a:p>
            <a:pPr marL="0" indent="0">
              <a:buNone/>
            </a:pPr>
            <a:endParaRPr lang="en-US"/>
          </a:p>
        </p:txBody>
      </p:sp>
      <p:sp>
        <p:nvSpPr>
          <p:cNvPr id="6" name="Rectangle 5">
            <a:extLst>
              <a:ext uri="{FF2B5EF4-FFF2-40B4-BE49-F238E27FC236}">
                <a16:creationId xmlns:a16="http://schemas.microsoft.com/office/drawing/2014/main" id="{FBBB71B0-3584-474C-A979-8DCEA55485E8}"/>
              </a:ext>
            </a:extLst>
          </p:cNvPr>
          <p:cNvSpPr/>
          <p:nvPr/>
        </p:nvSpPr>
        <p:spPr>
          <a:xfrm>
            <a:off x="605519" y="5447551"/>
            <a:ext cx="4840658" cy="974626"/>
          </a:xfrm>
          <a:prstGeom prst="rect">
            <a:avLst/>
          </a:prstGeom>
        </p:spPr>
        <p:txBody>
          <a:bodyPr wrap="square">
            <a:spAutoFit/>
          </a:bodyPr>
          <a:lstStyle/>
          <a:p>
            <a:pPr marL="228600" indent="-228600">
              <a:lnSpc>
                <a:spcPct val="90000"/>
              </a:lnSpc>
              <a:spcBef>
                <a:spcPts val="1000"/>
              </a:spcBef>
              <a:buFont typeface="Arial" panose="020b0604020202020204" pitchFamily="34" charset="0"/>
              <a:buChar char="•"/>
            </a:pPr>
            <a:r>
              <a:rPr lang="en-US" sz="2000">
                <a:cs typeface="Arial" panose="020b0604020202020204" pitchFamily="34" charset="0"/>
              </a:rPr>
              <a:t>Trouble breathing</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Persistent pain or</a:t>
            </a:r>
            <a:br>
              <a:rPr lang="en-US" sz="2000">
                <a:cs typeface="Arial" panose="020b0604020202020204" pitchFamily="34" charset="0"/>
              </a:rPr>
            </a:br>
            <a:r>
              <a:rPr lang="en-US" sz="2000">
                <a:cs typeface="Arial" panose="020b0604020202020204" pitchFamily="34" charset="0"/>
              </a:rPr>
              <a:t>pressure in the chest</a:t>
            </a:r>
          </a:p>
        </p:txBody>
      </p:sp>
      <p:sp>
        <p:nvSpPr>
          <p:cNvPr id="8" name="Rectangle 7">
            <a:extLst>
              <a:ext uri="{FF2B5EF4-FFF2-40B4-BE49-F238E27FC236}">
                <a16:creationId xmlns:a16="http://schemas.microsoft.com/office/drawing/2014/main" id="{79D11CDE-60DC-459B-862B-CEF1F455671A}"/>
              </a:ext>
            </a:extLst>
          </p:cNvPr>
          <p:cNvSpPr/>
          <p:nvPr/>
        </p:nvSpPr>
        <p:spPr>
          <a:xfrm>
            <a:off x="6586420" y="2587744"/>
            <a:ext cx="3479075" cy="1682512"/>
          </a:xfrm>
          <a:prstGeom prst="rect">
            <a:avLst/>
          </a:prstGeom>
        </p:spPr>
        <p:txBody>
          <a:bodyPr wrap="square">
            <a:spAutoFit/>
          </a:bodyPr>
          <a:lstStyle/>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Repeated shaking with chills</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Muscle pain</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Headache</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Sore throat</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New loss of taste or smell</a:t>
            </a:r>
          </a:p>
        </p:txBody>
      </p:sp>
      <p:sp>
        <p:nvSpPr>
          <p:cNvPr id="10" name="Rectangle 9">
            <a:extLst>
              <a:ext uri="{FF2B5EF4-FFF2-40B4-BE49-F238E27FC236}">
                <a16:creationId xmlns:a16="http://schemas.microsoft.com/office/drawing/2014/main" id="{87475A22-C02A-4E24-9953-6F5038780E0C}"/>
              </a:ext>
            </a:extLst>
          </p:cNvPr>
          <p:cNvSpPr/>
          <p:nvPr/>
        </p:nvSpPr>
        <p:spPr>
          <a:xfrm>
            <a:off x="561975" y="4654427"/>
            <a:ext cx="8297636" cy="701731"/>
          </a:xfrm>
          <a:prstGeom prst="rect">
            <a:avLst/>
          </a:prstGeom>
        </p:spPr>
        <p:txBody>
          <a:bodyPr wrap="square">
            <a:spAutoFit/>
          </a:bodyPr>
          <a:lstStyle/>
          <a:p>
            <a:pPr>
              <a:lnSpc>
                <a:spcPct val="90000"/>
              </a:lnSpc>
              <a:spcBef>
                <a:spcPts val="1000"/>
              </a:spcBef>
            </a:pPr>
            <a:r>
              <a:rPr lang="en-US" sz="2200">
                <a:cs typeface="Arial" panose="020b0604020202020204" pitchFamily="34" charset="0"/>
              </a:rPr>
              <a:t>Individuals should seek immediate medical attention</a:t>
            </a:r>
            <a:br>
              <a:rPr lang="en-US" sz="2200">
                <a:cs typeface="Arial" panose="020b0604020202020204" pitchFamily="34" charset="0"/>
              </a:rPr>
            </a:br>
            <a:r>
              <a:rPr lang="en-US" sz="2200">
                <a:cs typeface="Arial" panose="020b0604020202020204" pitchFamily="34" charset="0"/>
              </a:rPr>
              <a:t>if they display the following advanced symptoms:</a:t>
            </a:r>
          </a:p>
        </p:txBody>
      </p:sp>
      <p:sp>
        <p:nvSpPr>
          <p:cNvPr id="13" name="Rectangle 12">
            <a:extLst>
              <a:ext uri="{FF2B5EF4-FFF2-40B4-BE49-F238E27FC236}">
                <a16:creationId xmlns:a16="http://schemas.microsoft.com/office/drawing/2014/main" id="{1EDC79F9-29E2-42A9-82FC-E07CAB4DDACB}"/>
              </a:ext>
            </a:extLst>
          </p:cNvPr>
          <p:cNvSpPr/>
          <p:nvPr/>
        </p:nvSpPr>
        <p:spPr>
          <a:xfrm>
            <a:off x="3292548" y="2611197"/>
            <a:ext cx="4840658" cy="1631216"/>
          </a:xfrm>
          <a:prstGeom prst="rect">
            <a:avLst/>
          </a:prstGeom>
        </p:spPr>
        <p:txBody>
          <a:bodyPr wrap="square">
            <a:spAutoFit/>
          </a:bodyPr>
          <a:lstStyle/>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Fever</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Cough</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Shortness of breath</a:t>
            </a:r>
            <a:br>
              <a:rPr lang="en-US" sz="2000">
                <a:cs typeface="Arial" panose="020b0604020202020204" pitchFamily="34" charset="0"/>
              </a:rPr>
            </a:br>
            <a:r>
              <a:rPr lang="en-US" sz="2000">
                <a:cs typeface="Arial" panose="020b0604020202020204" pitchFamily="34" charset="0"/>
              </a:rPr>
              <a:t>or difficulty breathing</a:t>
            </a:r>
          </a:p>
          <a:p>
            <a:pPr marL="228600" indent="-228600">
              <a:lnSpc>
                <a:spcPct val="90000"/>
              </a:lnSpc>
              <a:spcBef>
                <a:spcPts val="400"/>
              </a:spcBef>
              <a:buFont typeface="Arial" panose="020b0604020202020204" pitchFamily="34" charset="0"/>
              <a:buChar char="•"/>
            </a:pPr>
            <a:r>
              <a:rPr lang="en-US" sz="2000">
                <a:cs typeface="Arial" panose="020b0604020202020204" pitchFamily="34" charset="0"/>
              </a:rPr>
              <a:t>Chills</a:t>
            </a:r>
          </a:p>
        </p:txBody>
      </p:sp>
      <p:sp>
        <p:nvSpPr>
          <p:cNvPr id="9" name="Rectangle 8">
            <a:extLst>
              <a:ext uri="{FF2B5EF4-FFF2-40B4-BE49-F238E27FC236}">
                <a16:creationId xmlns:a16="http://schemas.microsoft.com/office/drawing/2014/main" id="{4FC4A64D-5A54-484B-8964-CCB31CBB8821}"/>
              </a:ext>
            </a:extLst>
          </p:cNvPr>
          <p:cNvSpPr/>
          <p:nvPr/>
        </p:nvSpPr>
        <p:spPr>
          <a:xfrm>
            <a:off x="3899387" y="5447551"/>
            <a:ext cx="4840658" cy="1051570"/>
          </a:xfrm>
          <a:prstGeom prst="rect">
            <a:avLst/>
          </a:prstGeom>
        </p:spPr>
        <p:txBody>
          <a:bodyPr wrap="square">
            <a:spAutoFit/>
          </a:bodyPr>
          <a:lstStyle/>
          <a:p>
            <a:pPr marL="228600" indent="-228600">
              <a:lnSpc>
                <a:spcPct val="90000"/>
              </a:lnSpc>
              <a:spcBef>
                <a:spcPts val="1000"/>
              </a:spcBef>
              <a:buFont typeface="Arial" panose="020b0604020202020204" pitchFamily="34" charset="0"/>
              <a:buChar char="•"/>
            </a:pPr>
            <a:r>
              <a:rPr lang="en-US" sz="2000">
                <a:cs typeface="Arial" panose="020b0604020202020204" pitchFamily="34" charset="0"/>
              </a:rPr>
              <a:t>New confusion or</a:t>
            </a:r>
            <a:br>
              <a:rPr lang="en-US" sz="2000">
                <a:cs typeface="Arial" panose="020b0604020202020204" pitchFamily="34" charset="0"/>
              </a:rPr>
            </a:br>
            <a:r>
              <a:rPr lang="en-US" sz="2000">
                <a:cs typeface="Arial" panose="020b0604020202020204" pitchFamily="34" charset="0"/>
              </a:rPr>
              <a:t>inability to arouse</a:t>
            </a:r>
          </a:p>
          <a:p>
            <a:pPr marL="228600" indent="-228600">
              <a:lnSpc>
                <a:spcPct val="90000"/>
              </a:lnSpc>
              <a:spcBef>
                <a:spcPts val="1000"/>
              </a:spcBef>
              <a:buFont typeface="Arial" panose="020b0604020202020204" pitchFamily="34" charset="0"/>
              <a:buChar char="•"/>
            </a:pPr>
            <a:r>
              <a:rPr lang="en-US" sz="2000">
                <a:cs typeface="Arial" panose="020b0604020202020204" pitchFamily="34" charset="0"/>
              </a:rPr>
              <a:t>Bluish lips or face</a:t>
            </a:r>
          </a:p>
        </p:txBody>
      </p:sp>
      <p:pic>
        <p:nvPicPr>
          <p:cNvPr id="5" name="Picture 4">
            <a:extLst>
              <a:ext uri="{FF2B5EF4-FFF2-40B4-BE49-F238E27FC236}">
                <a16:creationId xmlns:a16="http://schemas.microsoft.com/office/drawing/2014/main" id="{5B4E7F9A-BC76-4C18-A684-D835530B4C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367" y="2437744"/>
            <a:ext cx="2089790" cy="2004416"/>
          </a:xfrm>
          <a:prstGeom prst="rect">
            <a:avLst/>
          </a:prstGeom>
        </p:spPr>
      </p:pic>
      <p:pic>
        <p:nvPicPr>
          <p:cNvPr id="11" name="Picture 10">
            <a:extLst>
              <a:ext uri="{FF2B5EF4-FFF2-40B4-BE49-F238E27FC236}">
                <a16:creationId xmlns:a16="http://schemas.microsoft.com/office/drawing/2014/main" id="{58D4DA8B-C463-4DFC-AEBF-5BDC866C3E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1062" y="4654427"/>
            <a:ext cx="2089790" cy="2004416"/>
          </a:xfrm>
          <a:prstGeom prst="rect">
            <a:avLst/>
          </a:prstGeom>
        </p:spPr>
      </p:pic>
    </p:spTree>
    <p:extLst>
      <p:ext uri="{BB962C8B-B14F-4D97-AF65-F5344CB8AC3E}">
        <p14:creationId xmlns:p14="http://schemas.microsoft.com/office/powerpoint/2010/main" val="1553172421"/>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COVID-19 Screenings</a:t>
            </a:r>
          </a:p>
        </p:txBody>
      </p:sp>
      <p:sp>
        <p:nvSpPr>
          <p:cNvPr id="3" name="Content Placeholder 2"/>
          <p:cNvSpPr>
            <a:spLocks noGrp="1"/>
          </p:cNvSpPr>
          <p:nvPr>
            <p:ph idx="4294967295"/>
          </p:nvPr>
        </p:nvSpPr>
        <p:spPr>
          <a:xfrm>
            <a:off x="561975" y="1825625"/>
            <a:ext cx="8002587" cy="4351338"/>
          </a:xfrm>
          <a:prstGeom prst="rect">
            <a:avLst/>
          </a:prstGeom>
        </p:spPr>
        <p:txBody>
          <a:bodyPr>
            <a:normAutofit fontScale="85000" lnSpcReduction="20000"/>
          </a:bodyPr>
          <a:lstStyle/>
          <a:p>
            <a:pPr marL="0" indent="0">
              <a:lnSpc>
                <a:spcPct val="105000"/>
              </a:lnSpc>
              <a:buNone/>
            </a:pPr>
            <a:r>
              <a:rPr lang="en-US" sz="3000" b="1"/>
              <a:t>Screening Employees for COVID-19 in the Workplace</a:t>
            </a:r>
          </a:p>
          <a:p>
            <a:pPr marL="0" indent="0">
              <a:lnSpc>
                <a:spcPct val="105000"/>
              </a:lnSpc>
              <a:buNone/>
            </a:pPr>
            <a:r>
              <a:rPr lang="en-US"/>
              <a:t>According to </a:t>
            </a:r>
            <a:r>
              <a:rPr lang="en-US">
                <a:hlinkClick r:id="rId2"/>
              </a:rPr>
              <a:t>guidance</a:t>
            </a:r>
            <a:r>
              <a:rPr lang="en-US"/>
              <a:t> from the Equal Employment Opportunity Commission (EEOC), employers may choose to screen employees for COVID-19. As with any mandatory medical test, screenings must be job-related and consistent with business necessity. To ensure compliance, considerations for employers include: </a:t>
            </a:r>
          </a:p>
          <a:p>
            <a:pPr>
              <a:lnSpc>
                <a:spcPct val="105000"/>
              </a:lnSpc>
            </a:pPr>
            <a:r>
              <a:rPr lang="en-US"/>
              <a:t>Any screenings must be conducted on a nondiscriminatory basis—for example, this may mean screening </a:t>
            </a:r>
            <a:r>
              <a:rPr lang="en-US" b="1"/>
              <a:t>all</a:t>
            </a:r>
            <a:r>
              <a:rPr lang="en-US"/>
              <a:t> employees entering a facility or work location.</a:t>
            </a:r>
          </a:p>
          <a:p>
            <a:pPr>
              <a:lnSpc>
                <a:spcPct val="105000"/>
              </a:lnSpc>
            </a:pPr>
            <a:r>
              <a:rPr lang="en-US"/>
              <a:t>Test results should be treated as confidential medical records, in compliance with the Americans with Disabilities Act (ADA).</a:t>
            </a:r>
          </a:p>
          <a:p>
            <a:pPr>
              <a:lnSpc>
                <a:spcPct val="105000"/>
              </a:lnSpc>
            </a:pPr>
            <a:r>
              <a:rPr lang="en-US"/>
              <a:t>Communications related to screenings should be delivered to all employees, including details of what screening practices will entail, expectations of employees and assurance that all screening will be completed in compliance with regulatory laws.</a:t>
            </a:r>
          </a:p>
        </p:txBody>
      </p:sp>
    </p:spTree>
    <p:extLst>
      <p:ext uri="{BB962C8B-B14F-4D97-AF65-F5344CB8AC3E}">
        <p14:creationId xmlns:p14="http://schemas.microsoft.com/office/powerpoint/2010/main" val="2718755984"/>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COVID-19 Screenings, Cont.</a:t>
            </a:r>
          </a:p>
        </p:txBody>
      </p:sp>
      <p:sp>
        <p:nvSpPr>
          <p:cNvPr id="3" name="Content Placeholder 2"/>
          <p:cNvSpPr>
            <a:spLocks noGrp="1"/>
          </p:cNvSpPr>
          <p:nvPr>
            <p:ph idx="4294967295"/>
          </p:nvPr>
        </p:nvSpPr>
        <p:spPr>
          <a:xfrm>
            <a:off x="561975" y="1825625"/>
            <a:ext cx="5445125" cy="4351338"/>
          </a:xfrm>
          <a:prstGeom prst="rect">
            <a:avLst/>
          </a:prstGeom>
        </p:spPr>
        <p:txBody>
          <a:bodyPr>
            <a:normAutofit/>
          </a:bodyPr>
          <a:lstStyle/>
          <a:p>
            <a:pPr marL="0" indent="0">
              <a:lnSpc>
                <a:spcPct val="70000"/>
              </a:lnSpc>
              <a:buNone/>
            </a:pPr>
            <a:r>
              <a:rPr lang="en-US" sz="2800" b="1"/>
              <a:t>Conducting Screenings</a:t>
            </a:r>
          </a:p>
          <a:p>
            <a:pPr marL="0" indent="0">
              <a:buNone/>
            </a:pPr>
            <a:r>
              <a:rPr lang="en-US"/>
              <a:t>Standard practices for screenings may include screening of employees as they enter a work area. Screenings may include:</a:t>
            </a:r>
          </a:p>
          <a:p>
            <a:r>
              <a:rPr lang="en-US"/>
              <a:t>General screening questions</a:t>
            </a:r>
          </a:p>
          <a:p>
            <a:r>
              <a:rPr lang="en-US"/>
              <a:t>Assessment of COVID-19-related symptoms</a:t>
            </a:r>
          </a:p>
          <a:p>
            <a:r>
              <a:rPr lang="en-US"/>
              <a:t>Taking the temperature of the employee</a:t>
            </a:r>
          </a:p>
          <a:p>
            <a:pPr marL="800100" lvl="1" indent="-342900">
              <a:lnSpc>
                <a:spcPct val="107000"/>
              </a:lnSpc>
              <a:spcBef>
                <a:spcPct val="0"/>
              </a:spcBef>
              <a:buFont typeface="Courier New" panose="02070309020205020404" pitchFamily="49" charset="0"/>
              <a:buChar char="o"/>
            </a:pPr>
            <a:r>
              <a:rPr lang="en-US" sz="2000">
                <a:latin typeface="Calibri" panose="020f0502020204030204" pitchFamily="34" charset="0"/>
                <a:ea typeface="Calibri" panose="020f0502020204030204" pitchFamily="34" charset="0"/>
              </a:rPr>
              <a:t>Temperatures should be taken using a sanitary, no-touch thermometer.</a:t>
            </a:r>
          </a:p>
          <a:p>
            <a:pPr marL="800100" lvl="1" indent="-342900">
              <a:lnSpc>
                <a:spcPct val="107000"/>
              </a:lnSpc>
              <a:spcBef>
                <a:spcPct val="0"/>
              </a:spcBef>
              <a:buFont typeface="Courier New" panose="02070309020205020404" pitchFamily="49" charset="0"/>
              <a:buChar char="o"/>
            </a:pPr>
            <a:r>
              <a:rPr lang="en-US" sz="2000">
                <a:latin typeface="Calibri" panose="020f0502020204030204" pitchFamily="34" charset="0"/>
                <a:ea typeface="Calibri" panose="020f0502020204030204" pitchFamily="34" charset="0"/>
              </a:rPr>
              <a:t>According to the CDC, temperatures over 100.4 F are consistent with COVID-19 related symptoms.</a:t>
            </a:r>
          </a:p>
          <a:p>
            <a:pPr marL="0" indent="0">
              <a:buNone/>
            </a:pPr>
            <a:endParaRPr lang="en-US"/>
          </a:p>
          <a:p>
            <a:pPr marL="0" indent="0">
              <a:buNone/>
            </a:pPr>
            <a:endParaRPr lang="en-US"/>
          </a:p>
        </p:txBody>
      </p:sp>
      <p:pic>
        <p:nvPicPr>
          <p:cNvPr id="5" name="Picture 4">
            <a:extLst>
              <a:ext uri="{FF2B5EF4-FFF2-40B4-BE49-F238E27FC236}">
                <a16:creationId xmlns:a16="http://schemas.microsoft.com/office/drawing/2014/main" id="{E1C654F1-1C84-4431-B700-526200BAAE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5441" y="1858963"/>
            <a:ext cx="3666718" cy="4318000"/>
          </a:xfrm>
          <a:prstGeom prst="rect">
            <a:avLst/>
          </a:prstGeom>
        </p:spPr>
      </p:pic>
    </p:spTree>
    <p:extLst>
      <p:ext uri="{BB962C8B-B14F-4D97-AF65-F5344CB8AC3E}">
        <p14:creationId xmlns:p14="http://schemas.microsoft.com/office/powerpoint/2010/main" val="1834437262"/>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Response to Employees</a:t>
            </a:r>
            <a:br>
              <a:rPr lang="en-US"/>
            </a:br>
            <a:r>
              <a:rPr lang="en-US"/>
              <a:t>Who Have Symptoms</a:t>
            </a:r>
          </a:p>
        </p:txBody>
      </p:sp>
      <p:sp>
        <p:nvSpPr>
          <p:cNvPr id="5" name="Content Placeholder 2">
            <a:extLst>
              <a:ext uri="{FF2B5EF4-FFF2-40B4-BE49-F238E27FC236}">
                <a16:creationId xmlns:a16="http://schemas.microsoft.com/office/drawing/2014/main" id="{D055DEC9-EAB1-4E97-B9BB-74A448468E8C}"/>
              </a:ext>
            </a:extLst>
          </p:cNvPr>
          <p:cNvSpPr txBox="1"/>
          <p:nvPr/>
        </p:nvSpPr>
        <p:spPr>
          <a:xfrm>
            <a:off x="561975" y="233997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Employers should have specific practices in place to respond to employees who have symptoms. </a:t>
            </a:r>
          </a:p>
          <a:p>
            <a:r>
              <a:rPr lang="en-US" b="1">
                <a:solidFill>
                  <a:srgbClr val="D33A2C"/>
                </a:solidFill>
              </a:rPr>
              <a:t>Advise employees to report symptoms immediately. </a:t>
            </a:r>
            <a:r>
              <a:rPr lang="en-US"/>
              <a:t>Employees should be advised to report symptoms through phone or digital communication channels, if at all possible. Reassure the employee that their identity will remain confidential, and be sure to help them coordinate taking leave or paid time off in the event they require isolation. </a:t>
            </a:r>
          </a:p>
          <a:p>
            <a:r>
              <a:rPr lang="en-US" b="1">
                <a:solidFill>
                  <a:srgbClr val="D33A2C"/>
                </a:solidFill>
              </a:rPr>
              <a:t>Employee should be evaluated for COVID-19.</a:t>
            </a:r>
            <a:r>
              <a:rPr lang="en-US">
                <a:solidFill>
                  <a:srgbClr val="D33A2C"/>
                </a:solidFill>
              </a:rPr>
              <a:t> </a:t>
            </a:r>
            <a:r>
              <a:rPr lang="en-US"/>
              <a:t>Ensure that any individuals coming within 6 feet of a employee reporting systems is wearing appropriate PPE. </a:t>
            </a:r>
          </a:p>
          <a:p>
            <a:r>
              <a:rPr lang="en-US" b="1">
                <a:solidFill>
                  <a:srgbClr val="D33A2C"/>
                </a:solidFill>
              </a:rPr>
              <a:t>Isolate employees who are suspected of having COVID-19. </a:t>
            </a:r>
            <a:r>
              <a:rPr lang="en-US"/>
              <a:t>If human resources, safety or designated professionals conclude the employee is likely to have contracted COVID-19, employers should plan a COVID-19 test, and begin to have the employee self-quarantine. Employers should then prepare for a positive COVID-19 test response, if necessary. </a:t>
            </a:r>
          </a:p>
          <a:p>
            <a:pPr marL="0" indent="0">
              <a:buFont typeface="Arial" panose="020b0604020202020204" pitchFamily="34" charset="0"/>
              <a:buNone/>
            </a:pPr>
            <a:endParaRPr lang="en-US"/>
          </a:p>
        </p:txBody>
      </p:sp>
    </p:spTree>
    <p:extLst>
      <p:ext uri="{BB962C8B-B14F-4D97-AF65-F5344CB8AC3E}">
        <p14:creationId xmlns:p14="http://schemas.microsoft.com/office/powerpoint/2010/main" val="406882033"/>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a:t>
            </a:r>
          </a:p>
        </p:txBody>
      </p:sp>
      <p:sp>
        <p:nvSpPr>
          <p:cNvPr id="5" name="Content Placeholder 2">
            <a:extLst>
              <a:ext uri="{FF2B5EF4-FFF2-40B4-BE49-F238E27FC236}">
                <a16:creationId xmlns:a16="http://schemas.microsoft.com/office/drawing/2014/main" id="{C9E318D7-4833-4538-9B3B-F191DE6F8403}"/>
              </a:ext>
            </a:extLst>
          </p:cNvPr>
          <p:cNvSpPr txBox="1"/>
          <p:nvPr/>
        </p:nvSpPr>
        <p:spPr>
          <a:xfrm>
            <a:off x="3648075" y="2506662"/>
            <a:ext cx="6638925"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Should an employee test positive for COVID-19, employers should have a specific plan in place to respond. Next steps should include:</a:t>
            </a:r>
          </a:p>
          <a:p>
            <a:r>
              <a:rPr lang="en-US"/>
              <a:t>Responding directly to the employee </a:t>
            </a:r>
          </a:p>
          <a:p>
            <a:r>
              <a:rPr lang="en-US"/>
              <a:t>Isolating the employee</a:t>
            </a:r>
          </a:p>
          <a:p>
            <a:r>
              <a:rPr lang="en-US"/>
              <a:t>Notifying employees, customers, vendors and guests</a:t>
            </a:r>
          </a:p>
          <a:p>
            <a:r>
              <a:rPr lang="en-US"/>
              <a:t>Disinfecting appropriate work areas</a:t>
            </a:r>
          </a:p>
          <a:p>
            <a:endParaRPr lang="en-US"/>
          </a:p>
        </p:txBody>
      </p:sp>
      <p:pic>
        <p:nvPicPr>
          <p:cNvPr id="7" name="Picture 6">
            <a:extLst>
              <a:ext uri="{FF2B5EF4-FFF2-40B4-BE49-F238E27FC236}">
                <a16:creationId xmlns:a16="http://schemas.microsoft.com/office/drawing/2014/main" id="{32A10DB4-B6B8-4900-8895-00340B5AF9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05" y="2010973"/>
            <a:ext cx="3576190" cy="4207654"/>
          </a:xfrm>
          <a:prstGeom prst="rect">
            <a:avLst/>
          </a:prstGeom>
        </p:spPr>
      </p:pic>
    </p:spTree>
    <p:extLst>
      <p:ext uri="{BB962C8B-B14F-4D97-AF65-F5344CB8AC3E}">
        <p14:creationId xmlns:p14="http://schemas.microsoft.com/office/powerpoint/2010/main" val="282109696"/>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 Cont.</a:t>
            </a:r>
          </a:p>
        </p:txBody>
      </p:sp>
      <p:sp>
        <p:nvSpPr>
          <p:cNvPr id="5" name="Content Placeholder 2">
            <a:extLst>
              <a:ext uri="{FF2B5EF4-FFF2-40B4-BE49-F238E27FC236}">
                <a16:creationId xmlns:a16="http://schemas.microsoft.com/office/drawing/2014/main" id="{B21ABC85-9555-46FF-8025-19CAA3168B98}"/>
              </a:ext>
            </a:extLst>
          </p:cNvPr>
          <p:cNvSpPr txBox="1"/>
          <p:nvPr/>
        </p:nvSpPr>
        <p:spPr>
          <a:xfrm>
            <a:off x="561975" y="233997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Arial" panose="020b0604020202020204" pitchFamily="34" charset="0"/>
              <a:buNone/>
            </a:pPr>
            <a:r>
              <a:rPr lang="en-US" sz="2800" b="1"/>
              <a:t>Respond Directly to the Employee</a:t>
            </a:r>
          </a:p>
          <a:p>
            <a:r>
              <a:rPr lang="en-US"/>
              <a:t>After a positive test, employers should address the affected employee calmly and empathetically. </a:t>
            </a:r>
          </a:p>
          <a:p>
            <a:r>
              <a:rPr lang="en-US"/>
              <a:t>In these uncertain times, it can be easy to overreact. Reassure the employee that their identity will remain confidential, and be sure to help them coordinate taking leave or paid time off until they’ve recovered. </a:t>
            </a:r>
          </a:p>
          <a:p>
            <a:r>
              <a:rPr lang="en-US"/>
              <a:t>You will also need to ask the employee some potentially difficult questions, including with whom the employee has been in contact within the last two weeks. </a:t>
            </a:r>
          </a:p>
          <a:p>
            <a:r>
              <a:rPr lang="en-US"/>
              <a:t>Obtaining this information is essential so that you can directly notify customers and other employees that they may have been directly exposed to COVID-19.</a:t>
            </a:r>
            <a:endParaRPr lang="en-US"/>
          </a:p>
        </p:txBody>
      </p:sp>
    </p:spTree>
    <p:extLst>
      <p:ext uri="{BB962C8B-B14F-4D97-AF65-F5344CB8AC3E}">
        <p14:creationId xmlns:p14="http://schemas.microsoft.com/office/powerpoint/2010/main" val="3889820039"/>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 Cont.</a:t>
            </a:r>
          </a:p>
        </p:txBody>
      </p:sp>
      <p:sp>
        <p:nvSpPr>
          <p:cNvPr id="5" name="Content Placeholder 2">
            <a:extLst>
              <a:ext uri="{FF2B5EF4-FFF2-40B4-BE49-F238E27FC236}">
                <a16:creationId xmlns:a16="http://schemas.microsoft.com/office/drawing/2014/main" id="{9AC39418-A967-46CD-8025-4FBEE7B5EBEF}"/>
              </a:ext>
            </a:extLst>
          </p:cNvPr>
          <p:cNvSpPr txBox="1"/>
          <p:nvPr/>
        </p:nvSpPr>
        <p:spPr>
          <a:xfrm>
            <a:off x="561975" y="2339975"/>
            <a:ext cx="10515600" cy="4351338"/>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5000"/>
              </a:lnSpc>
              <a:buFont typeface="Arial" panose="020b0604020202020204" pitchFamily="34" charset="0"/>
              <a:buNone/>
            </a:pPr>
            <a:r>
              <a:rPr lang="en-US" sz="4500" b="1"/>
              <a:t>Isolating the Employee</a:t>
            </a:r>
          </a:p>
          <a:p>
            <a:pPr marL="0" indent="0">
              <a:lnSpc>
                <a:spcPct val="105000"/>
              </a:lnSpc>
              <a:buFont typeface="Arial" panose="020b0604020202020204" pitchFamily="34" charset="0"/>
              <a:buNone/>
            </a:pPr>
            <a:r>
              <a:rPr lang="en-US"/>
              <a:t>According to the CDC, employees who have COVID-19 should go into isolation immediately.</a:t>
            </a:r>
            <a:br>
              <a:rPr lang="en-US"/>
            </a:br>
            <a:r>
              <a:rPr lang="en-US"/>
              <a:t>Isolation should continue until the following conditions are met. </a:t>
            </a:r>
          </a:p>
          <a:p>
            <a:pPr marL="0" indent="0">
              <a:lnSpc>
                <a:spcPct val="105000"/>
              </a:lnSpc>
              <a:buFont typeface="Arial" panose="020b0604020202020204" pitchFamily="34" charset="0"/>
              <a:buNone/>
            </a:pPr>
            <a:r>
              <a:rPr lang="en-US"/>
              <a:t>For employees who </a:t>
            </a:r>
            <a:r>
              <a:rPr lang="en-US" b="1"/>
              <a:t>are not </a:t>
            </a:r>
            <a:r>
              <a:rPr lang="en-US"/>
              <a:t>being tested for COVID-19, isolation should continue until the</a:t>
            </a:r>
            <a:br>
              <a:rPr lang="en-US"/>
            </a:br>
            <a:r>
              <a:rPr lang="en-US"/>
              <a:t>following three conditions are met:</a:t>
            </a:r>
          </a:p>
          <a:p>
            <a:pPr marL="457200" indent="-457200">
              <a:lnSpc>
                <a:spcPct val="105000"/>
              </a:lnSpc>
              <a:buFont typeface="+mj-lt"/>
              <a:buAutoNum type="arabicPeriod"/>
            </a:pPr>
            <a:r>
              <a:rPr lang="en-US"/>
              <a:t>72 hours of no fevers, without assistance of fever reducing medicines</a:t>
            </a:r>
          </a:p>
          <a:p>
            <a:pPr marL="457200" indent="-457200">
              <a:lnSpc>
                <a:spcPct val="105000"/>
              </a:lnSpc>
              <a:buFont typeface="+mj-lt"/>
              <a:buAutoNum type="arabicPeriod"/>
            </a:pPr>
            <a:r>
              <a:rPr lang="en-US"/>
              <a:t>Other symptoms have improved</a:t>
            </a:r>
          </a:p>
          <a:p>
            <a:pPr marL="457200" indent="-457200">
              <a:lnSpc>
                <a:spcPct val="105000"/>
              </a:lnSpc>
              <a:buFont typeface="+mj-lt"/>
              <a:buAutoNum type="arabicPeriod"/>
            </a:pPr>
            <a:r>
              <a:rPr lang="en-US"/>
              <a:t>At least seven days have passed since initial symptoms </a:t>
            </a:r>
          </a:p>
          <a:p>
            <a:pPr marL="0" indent="0">
              <a:lnSpc>
                <a:spcPct val="105000"/>
              </a:lnSpc>
              <a:buFont typeface="Arial" panose="020b0604020202020204" pitchFamily="34" charset="0"/>
              <a:buNone/>
            </a:pPr>
            <a:r>
              <a:rPr lang="en-US"/>
              <a:t>For employees who </a:t>
            </a:r>
            <a:r>
              <a:rPr lang="en-US" b="1"/>
              <a:t>are</a:t>
            </a:r>
            <a:r>
              <a:rPr lang="en-US"/>
              <a:t> being tested for COVID-19 isolation should continue until the</a:t>
            </a:r>
            <a:br>
              <a:rPr lang="en-US"/>
            </a:br>
            <a:r>
              <a:rPr lang="en-US"/>
              <a:t>following three conditions are met:</a:t>
            </a:r>
          </a:p>
          <a:p>
            <a:pPr marL="457200" indent="-457200">
              <a:lnSpc>
                <a:spcPct val="105000"/>
              </a:lnSpc>
              <a:buFont typeface="+mj-lt"/>
              <a:buAutoNum type="arabicPeriod"/>
            </a:pPr>
            <a:r>
              <a:rPr lang="en-US"/>
              <a:t>No current fever, without assistance of fever reducing medicines</a:t>
            </a:r>
          </a:p>
          <a:p>
            <a:pPr marL="457200" indent="-457200">
              <a:lnSpc>
                <a:spcPct val="105000"/>
              </a:lnSpc>
              <a:buFont typeface="+mj-lt"/>
              <a:buAutoNum type="arabicPeriod"/>
            </a:pPr>
            <a:r>
              <a:rPr lang="en-US"/>
              <a:t>Other symptoms have improved</a:t>
            </a:r>
          </a:p>
          <a:p>
            <a:pPr marL="457200" indent="-457200">
              <a:lnSpc>
                <a:spcPct val="105000"/>
              </a:lnSpc>
              <a:buFont typeface="+mj-lt"/>
              <a:buAutoNum type="arabicPeriod"/>
            </a:pPr>
            <a:r>
              <a:rPr lang="en-US"/>
              <a:t>Two tests have come back negative, with at least 24 hours between tests</a:t>
            </a:r>
          </a:p>
          <a:p>
            <a:pPr marL="0" indent="0">
              <a:lnSpc>
                <a:spcPct val="105000"/>
              </a:lnSpc>
              <a:buFont typeface="Arial" panose="020b0604020202020204" pitchFamily="34" charset="0"/>
              <a:buNone/>
            </a:pPr>
            <a:r>
              <a:rPr lang="en-US"/>
              <a:t>Employers should follow guidance of a health care provider, and their local health department|</a:t>
            </a:r>
            <a:br>
              <a:rPr lang="en-US"/>
            </a:br>
            <a:r>
              <a:rPr lang="en-US"/>
              <a:t>when making any determinations. Decisions may be impacted by local or specific circumstances.</a:t>
            </a:r>
          </a:p>
        </p:txBody>
      </p:sp>
    </p:spTree>
    <p:extLst>
      <p:ext uri="{BB962C8B-B14F-4D97-AF65-F5344CB8AC3E}">
        <p14:creationId xmlns:p14="http://schemas.microsoft.com/office/powerpoint/2010/main" val="3217315859"/>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6" name="Title 5">
            <a:extLst>
              <a:ext uri="{FF2B5EF4-FFF2-40B4-BE49-F238E27FC236}">
                <a16:creationId xmlns:a16="http://schemas.microsoft.com/office/drawing/2014/main" id="{BEFA5A4A-FC64-46EC-AA54-344AF3A84488}"/>
              </a:ext>
            </a:extLst>
          </p:cNvPr>
          <p:cNvSpPr>
            <a:spLocks noGrp="1"/>
          </p:cNvSpPr>
          <p:nvPr>
            <p:ph type="title"/>
          </p:nvPr>
        </p:nvSpPr>
        <p:spPr/>
        <p:txBody>
          <a:bodyPr/>
          <a:lstStyle/>
          <a:p>
            <a:r>
              <a:rPr lang="en-US"/>
              <a:t>Purpose of Presentation</a:t>
            </a:r>
          </a:p>
        </p:txBody>
      </p:sp>
      <p:sp>
        <p:nvSpPr>
          <p:cNvPr id="3" name="Content Placeholder 2"/>
          <p:cNvSpPr>
            <a:spLocks noGrp="1"/>
          </p:cNvSpPr>
          <p:nvPr>
            <p:ph idx="4294967295"/>
          </p:nvPr>
        </p:nvSpPr>
        <p:spPr>
          <a:xfrm>
            <a:off x="561975" y="1825625"/>
            <a:ext cx="10515600" cy="4351338"/>
          </a:xfrm>
          <a:prstGeom prst="rect">
            <a:avLst/>
          </a:prstGeom>
        </p:spPr>
        <p:txBody>
          <a:bodyPr>
            <a:normAutofit/>
          </a:bodyPr>
          <a:lstStyle/>
          <a:p>
            <a:pPr marL="0" indent="0">
              <a:buNone/>
            </a:pPr>
            <a:r>
              <a:rPr lang="en-US"/>
              <a:t>This presentation is designed to: </a:t>
            </a:r>
          </a:p>
          <a:p>
            <a:r>
              <a:rPr lang="en-US"/>
              <a:t>Educate employers on best practices for returning to work as the coronavirus disease (COVID-19) pandemic flattens out and temporary laws, guidelines and restrictions are lifted. </a:t>
            </a:r>
          </a:p>
          <a:p>
            <a:r>
              <a:rPr lang="en-US"/>
              <a:t>Prepare employers on how to mitigate risks, and establish best practices for working in a post-coronavirus workplace. </a:t>
            </a:r>
          </a:p>
          <a:p>
            <a:r>
              <a:rPr lang="en-US"/>
              <a:t>Provide appropriate and accurate resources for employers regarding COVID-19, and employee health and wellness.</a:t>
            </a:r>
          </a:p>
        </p:txBody>
      </p:sp>
    </p:spTree>
    <p:extLst>
      <p:ext uri="{BB962C8B-B14F-4D97-AF65-F5344CB8AC3E}">
        <p14:creationId xmlns:p14="http://schemas.microsoft.com/office/powerpoint/2010/main" val="4037342787"/>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 Cont.</a:t>
            </a:r>
          </a:p>
        </p:txBody>
      </p:sp>
      <p:sp>
        <p:nvSpPr>
          <p:cNvPr id="5" name="Content Placeholder 2">
            <a:extLst>
              <a:ext uri="{FF2B5EF4-FFF2-40B4-BE49-F238E27FC236}">
                <a16:creationId xmlns:a16="http://schemas.microsoft.com/office/drawing/2014/main" id="{270CFB6C-0E1F-4420-8A13-671B39E0C586}"/>
              </a:ext>
            </a:extLst>
          </p:cNvPr>
          <p:cNvSpPr txBox="1"/>
          <p:nvPr/>
        </p:nvSpPr>
        <p:spPr>
          <a:xfrm>
            <a:off x="561975" y="233997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300" b="1"/>
              <a:t>Notify Employees, Customers, Vendors and Guests</a:t>
            </a:r>
          </a:p>
          <a:p>
            <a:r>
              <a:rPr lang="en-US"/>
              <a:t>Recommend the employee self-quarantine for the next 14 days, and monitor themselves for symptoms of COVID-19.</a:t>
            </a:r>
          </a:p>
          <a:p>
            <a:r>
              <a:rPr lang="en-US"/>
              <a:t>Directly notify any co-workers or customers with whom the ill employee had been in contact.</a:t>
            </a:r>
          </a:p>
          <a:p>
            <a:r>
              <a:rPr lang="en-US"/>
              <a:t>Make determinations on who should be self-isolating.</a:t>
            </a:r>
          </a:p>
          <a:p>
            <a:r>
              <a:rPr lang="en-US"/>
              <a:t>Be sure to notify the rest of the company by email or letter that an employee has tested positive for COVID-19. Remember to keep the employee’s identity protected and be transparent about your response.</a:t>
            </a:r>
          </a:p>
          <a:p>
            <a:r>
              <a:rPr lang="en-US"/>
              <a:t>Communications should include what steps your company will be taking to protect the health of other employees.</a:t>
            </a:r>
          </a:p>
          <a:p>
            <a:r>
              <a:rPr lang="en-US"/>
              <a:t>If feasible, allow eligible employees to work from home during this time.</a:t>
            </a:r>
          </a:p>
          <a:p>
            <a:r>
              <a:rPr lang="en-US"/>
              <a:t>If you plan on having employees work from home for the next 14 days or closing the office, this information should be disclosed in the communication.</a:t>
            </a:r>
            <a:endParaRPr lang="en-US"/>
          </a:p>
        </p:txBody>
      </p:sp>
    </p:spTree>
    <p:extLst>
      <p:ext uri="{BB962C8B-B14F-4D97-AF65-F5344CB8AC3E}">
        <p14:creationId xmlns:p14="http://schemas.microsoft.com/office/powerpoint/2010/main" val="4146871766"/>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 Cont.</a:t>
            </a:r>
          </a:p>
        </p:txBody>
      </p:sp>
      <p:sp>
        <p:nvSpPr>
          <p:cNvPr id="5" name="Content Placeholder 2">
            <a:extLst>
              <a:ext uri="{FF2B5EF4-FFF2-40B4-BE49-F238E27FC236}">
                <a16:creationId xmlns:a16="http://schemas.microsoft.com/office/drawing/2014/main" id="{43D4D195-8109-4FE7-A36E-0D06F1471AEE}"/>
              </a:ext>
            </a:extLst>
          </p:cNvPr>
          <p:cNvSpPr txBox="1"/>
          <p:nvPr/>
        </p:nvSpPr>
        <p:spPr>
          <a:xfrm>
            <a:off x="561975" y="2339975"/>
            <a:ext cx="6816725"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Font typeface="Arial" panose="020b0604020202020204" pitchFamily="34" charset="0"/>
              <a:buNone/>
            </a:pPr>
            <a:r>
              <a:rPr lang="en-US" sz="2800" b="1"/>
              <a:t>Closing Down the Workplace for Cleaning</a:t>
            </a:r>
          </a:p>
          <a:p>
            <a:pPr marL="0" indent="0">
              <a:buFont typeface="Arial" panose="020b0604020202020204" pitchFamily="34" charset="0"/>
              <a:buNone/>
            </a:pPr>
            <a:r>
              <a:rPr lang="en-US"/>
              <a:t>According to the CDC, COVID-19 can remain on hard surfaces for up to 12 hours.</a:t>
            </a:r>
          </a:p>
          <a:p>
            <a:r>
              <a:rPr lang="en-US"/>
              <a:t>You may want to consider closing the office for a few days so that it can be thoroughly cleaned and disinfected. </a:t>
            </a:r>
          </a:p>
          <a:p>
            <a:r>
              <a:rPr lang="en-US"/>
              <a:t>If necessary, evacuate the workplace for up to 72 hours, and advise employees who are able to work remotely.</a:t>
            </a:r>
          </a:p>
          <a:p>
            <a:r>
              <a:rPr lang="en-US"/>
              <a:t>If the employee has not been in the office for seven days or more, additional cleaning may not be required to supplement standard cleaning procedures.</a:t>
            </a:r>
          </a:p>
          <a:p>
            <a:endParaRPr lang="en-US"/>
          </a:p>
          <a:p>
            <a:endParaRPr lang="en-US"/>
          </a:p>
        </p:txBody>
      </p:sp>
      <p:pic>
        <p:nvPicPr>
          <p:cNvPr id="4" name="Picture 3">
            <a:extLst>
              <a:ext uri="{FF2B5EF4-FFF2-40B4-BE49-F238E27FC236}">
                <a16:creationId xmlns:a16="http://schemas.microsoft.com/office/drawing/2014/main" id="{D737760A-E23B-47EC-8561-73ED0846F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0971" y="2212975"/>
            <a:ext cx="3518858" cy="4140200"/>
          </a:xfrm>
          <a:prstGeom prst="rect">
            <a:avLst/>
          </a:prstGeom>
        </p:spPr>
      </p:pic>
    </p:spTree>
    <p:extLst>
      <p:ext uri="{BB962C8B-B14F-4D97-AF65-F5344CB8AC3E}">
        <p14:creationId xmlns:p14="http://schemas.microsoft.com/office/powerpoint/2010/main" val="1524513891"/>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Responding to an Employee’s</a:t>
            </a:r>
            <a:br>
              <a:rPr lang="en-US"/>
            </a:br>
            <a:r>
              <a:rPr lang="en-US"/>
              <a:t>Positive Coronavirus Test, Cont.</a:t>
            </a:r>
          </a:p>
        </p:txBody>
      </p:sp>
      <p:sp>
        <p:nvSpPr>
          <p:cNvPr id="5" name="Content Placeholder 2">
            <a:extLst>
              <a:ext uri="{FF2B5EF4-FFF2-40B4-BE49-F238E27FC236}">
                <a16:creationId xmlns:a16="http://schemas.microsoft.com/office/drawing/2014/main" id="{C2624D23-2F41-42BF-9E01-2CA45BF8B1ED}"/>
              </a:ext>
            </a:extLst>
          </p:cNvPr>
          <p:cNvSpPr txBox="1"/>
          <p:nvPr/>
        </p:nvSpPr>
        <p:spPr>
          <a:xfrm>
            <a:off x="561975" y="2339975"/>
            <a:ext cx="10515600" cy="4351338"/>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200" b="1"/>
              <a:t>How to Clean and Disinfect After a Positive Test</a:t>
            </a:r>
          </a:p>
          <a:p>
            <a:pPr marL="0" indent="0">
              <a:spcBef>
                <a:spcPts val="600"/>
              </a:spcBef>
              <a:buFont typeface="Arial" panose="020b0604020202020204" pitchFamily="34" charset="0"/>
              <a:buNone/>
            </a:pPr>
            <a:r>
              <a:rPr lang="en-US" sz="5600"/>
              <a:t>The CDC provides best practices for </a:t>
            </a:r>
            <a:r>
              <a:rPr lang="en-US" sz="5600">
                <a:hlinkClick r:id="rId2"/>
              </a:rPr>
              <a:t>cleaning and disinfecting your facility </a:t>
            </a:r>
            <a:r>
              <a:rPr lang="en-US" sz="5600"/>
              <a:t>after a positive coronavirus case. These steps include: </a:t>
            </a:r>
          </a:p>
          <a:p>
            <a:pPr>
              <a:spcBef>
                <a:spcPts val="600"/>
              </a:spcBef>
            </a:pPr>
            <a:r>
              <a:rPr lang="en-US" sz="5600"/>
              <a:t>Close off all areas visited by the person, and open windows and use ventilating fans with airflow—after opening up the airflow, then wait 24 hours before beginning cleaning.</a:t>
            </a:r>
          </a:p>
          <a:p>
            <a:pPr>
              <a:spcBef>
                <a:spcPts val="600"/>
              </a:spcBef>
            </a:pPr>
            <a:r>
              <a:rPr lang="en-US" sz="5600"/>
              <a:t>After 24 hours, cleaning staff should then disinfect all areas and equipment used by the person.</a:t>
            </a:r>
          </a:p>
          <a:p>
            <a:pPr marL="0" indent="0">
              <a:spcBef>
                <a:spcPts val="600"/>
              </a:spcBef>
              <a:buFont typeface="Arial" panose="020b0604020202020204" pitchFamily="34" charset="0"/>
              <a:buNone/>
            </a:pPr>
            <a:r>
              <a:rPr lang="en-US" sz="5600"/>
              <a:t>According to the CDC, COVID-19 can remain on hard surfaces for up to 12 hours. They outline the best steps for cleaning are as follows:</a:t>
            </a:r>
          </a:p>
          <a:p>
            <a:pPr>
              <a:spcBef>
                <a:spcPts val="600"/>
              </a:spcBef>
            </a:pPr>
            <a:r>
              <a:rPr lang="en-US" sz="5600"/>
              <a:t>Ensure all cleaning staff are using personal protective equipment. These may include:</a:t>
            </a:r>
          </a:p>
          <a:p>
            <a:pPr marL="971550" lvl="1" indent="-514350">
              <a:spcBef>
                <a:spcPts val="600"/>
              </a:spcBef>
              <a:buFont typeface="Arial" panose="020b0604020202020204" pitchFamily="34" charset="0"/>
              <a:buAutoNum type="alphaLcPeriod"/>
            </a:pPr>
            <a:r>
              <a:rPr lang="en-US" sz="5600"/>
              <a:t>Gloves</a:t>
            </a:r>
          </a:p>
          <a:p>
            <a:pPr marL="971550" lvl="1" indent="-514350">
              <a:spcBef>
                <a:spcPts val="600"/>
              </a:spcBef>
              <a:buFont typeface="Arial" panose="020b0604020202020204" pitchFamily="34" charset="0"/>
              <a:buAutoNum type="alphaLcPeriod" startAt="2"/>
            </a:pPr>
            <a:r>
              <a:rPr lang="en-US" sz="5600"/>
              <a:t>Gowns </a:t>
            </a:r>
          </a:p>
          <a:p>
            <a:pPr marL="971550" lvl="1" indent="-514350">
              <a:spcBef>
                <a:spcPts val="600"/>
              </a:spcBef>
              <a:buFont typeface="Arial" panose="020b0604020202020204" pitchFamily="34" charset="0"/>
              <a:buAutoNum type="alphaLcPeriod" startAt="2"/>
            </a:pPr>
            <a:r>
              <a:rPr lang="en-US" sz="5600"/>
              <a:t>Face Coverings</a:t>
            </a:r>
          </a:p>
          <a:p>
            <a:pPr>
              <a:spcBef>
                <a:spcPts val="600"/>
              </a:spcBef>
            </a:pPr>
            <a:r>
              <a:rPr lang="en-US" sz="5600"/>
              <a:t>Begin by cleaning surfaces using soap and water.</a:t>
            </a:r>
          </a:p>
          <a:p>
            <a:pPr>
              <a:spcBef>
                <a:spcPts val="600"/>
              </a:spcBef>
            </a:pPr>
            <a:r>
              <a:rPr lang="en-US" sz="5600"/>
              <a:t>After surfaces are clean, apply disinfectant. The Environmental Protection Agency list appropriate </a:t>
            </a:r>
            <a:r>
              <a:rPr lang="en-US" sz="5600">
                <a:hlinkClick r:id="rId3">
                  <a:extLst>
                    <a:ext uri="{A12FA001-AC4F-418D-AE19-62706E023703}">
                      <ahyp:hlinkClr xmlns:ahyp="http://schemas.microsoft.com/office/drawing/2018/hyperlinkcolor" val="tx"/>
                    </a:ext>
                  </a:extLst>
                </a:hlinkClick>
              </a:rPr>
              <a:t>disinfectants</a:t>
            </a:r>
            <a:r>
              <a:rPr lang="en-US" sz="5600"/>
              <a:t> for use against SARS-CoV-2, the virus that causes COVID-19.</a:t>
            </a:r>
          </a:p>
          <a:p>
            <a:pPr>
              <a:spcBef>
                <a:spcPts val="600"/>
              </a:spcBef>
            </a:pPr>
            <a:r>
              <a:rPr lang="en-US" sz="5600"/>
              <a:t>For soft surfaces, best cleaning practices are similar to those of surfaces—however, you can clean by laundering if possible. If not an option, continue to cleaning with a </a:t>
            </a:r>
            <a:r>
              <a:rPr lang="en-US" sz="5600">
                <a:hlinkClick r:id="rId3"/>
              </a:rPr>
              <a:t>disinfectant</a:t>
            </a:r>
            <a:r>
              <a:rPr lang="en-US" sz="5600"/>
              <a:t>.</a:t>
            </a:r>
          </a:p>
          <a:p>
            <a:pPr>
              <a:spcBef>
                <a:spcPts val="600"/>
              </a:spcBef>
            </a:pPr>
            <a:r>
              <a:rPr lang="en-US" sz="5600"/>
              <a:t>For any laundry, clean according to the manufacturers’ instructions, and use the warmest possible water setting before drying items completely.</a:t>
            </a:r>
          </a:p>
          <a:p>
            <a:pPr>
              <a:spcBef>
                <a:spcPts val="600"/>
              </a:spcBef>
            </a:pPr>
            <a:r>
              <a:rPr lang="en-US" sz="5600"/>
              <a:t>For electronics, clean according to the manufacturers’ instructions. If no guidance is available, use alcohol-based wipes or sprays containing at least 70% alcohol, before drying completely.</a:t>
            </a:r>
          </a:p>
          <a:p>
            <a:pPr>
              <a:spcBef>
                <a:spcPts val="600"/>
              </a:spcBef>
            </a:pPr>
            <a:r>
              <a:rPr lang="en-US" sz="5600"/>
              <a:t>Once employees return, continue routine cleaning and disinfecting.</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Tree>
    <p:extLst>
      <p:ext uri="{BB962C8B-B14F-4D97-AF65-F5344CB8AC3E}">
        <p14:creationId xmlns:p14="http://schemas.microsoft.com/office/powerpoint/2010/main" val="3986408467"/>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Additional Return to</a:t>
            </a:r>
            <a:br>
              <a:rPr lang="en-US"/>
            </a:br>
            <a:r>
              <a:rPr lang="en-US"/>
              <a:t>Work Considerations</a:t>
            </a:r>
          </a:p>
        </p:txBody>
      </p:sp>
      <p:sp>
        <p:nvSpPr>
          <p:cNvPr id="5" name="Content Placeholder 2">
            <a:extLst>
              <a:ext uri="{FF2B5EF4-FFF2-40B4-BE49-F238E27FC236}">
                <a16:creationId xmlns:a16="http://schemas.microsoft.com/office/drawing/2014/main" id="{F31A7D89-2CF1-467E-B2DE-8D8993AE703F}"/>
              </a:ext>
            </a:extLst>
          </p:cNvPr>
          <p:cNvSpPr txBox="1"/>
          <p:nvPr/>
        </p:nvSpPr>
        <p:spPr>
          <a:xfrm>
            <a:off x="561975" y="2339975"/>
            <a:ext cx="10515600" cy="4351338"/>
          </a:xfrm>
          <a:prstGeom prst="rect">
            <a:avLst/>
          </a:prstGeom>
        </p:spPr>
        <p:txBody>
          <a:bodyPr>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5100" b="1"/>
              <a:t>Remote Work</a:t>
            </a:r>
          </a:p>
          <a:p>
            <a:pPr marL="0" indent="0">
              <a:buFont typeface="Arial" panose="020b0604020202020204" pitchFamily="34" charset="0"/>
              <a:buNone/>
            </a:pPr>
            <a:r>
              <a:rPr lang="en-US" sz="5100" b="1"/>
              <a:t>Studies show that that many employees can be equally, if not more, productive when working remotely. While the feasibility of remote work varies depending on an employee’s job responsibilities, expanding remote work options can offer various benefits. These benefits can include: </a:t>
            </a:r>
          </a:p>
          <a:p>
            <a:pPr marL="0" indent="0">
              <a:buFont typeface="Arial" panose="020b0604020202020204" pitchFamily="34" charset="0"/>
              <a:buNone/>
            </a:pPr>
            <a:endParaRPr lang="en-US" sz="5100" b="1"/>
          </a:p>
          <a:p>
            <a:pPr marL="0" indent="0">
              <a:buFont typeface="Arial" panose="020b0604020202020204" pitchFamily="34" charset="0"/>
              <a:buNone/>
            </a:pPr>
            <a:r>
              <a:rPr lang="en-US" sz="5100" b="1"/>
              <a:t>Increased flexibility</a:t>
            </a:r>
          </a:p>
          <a:p>
            <a:pPr marL="0" indent="0">
              <a:buFont typeface="Arial" panose="020b0604020202020204" pitchFamily="34" charset="0"/>
              <a:buNone/>
            </a:pPr>
            <a:r>
              <a:rPr lang="en-US" sz="5100" b="1"/>
              <a:t>Increased retention</a:t>
            </a:r>
          </a:p>
          <a:p>
            <a:pPr marL="0" indent="0">
              <a:buFont typeface="Arial" panose="020b0604020202020204" pitchFamily="34" charset="0"/>
              <a:buNone/>
            </a:pPr>
            <a:r>
              <a:rPr lang="en-US" sz="5100" b="1"/>
              <a:t>Reduced greenhouse emissions</a:t>
            </a:r>
          </a:p>
          <a:p>
            <a:pPr marL="0" indent="0">
              <a:buFont typeface="Arial" panose="020b0604020202020204" pitchFamily="34" charset="0"/>
              <a:buNone/>
            </a:pPr>
            <a:r>
              <a:rPr lang="en-US" sz="5100" b="1"/>
              <a:t>The ability to tap into a broader talent pool</a:t>
            </a:r>
          </a:p>
          <a:p>
            <a:pPr marL="0" indent="0">
              <a:buFont typeface="Arial" panose="020b0604020202020204" pitchFamily="34" charset="0"/>
              <a:buNone/>
            </a:pPr>
            <a:r>
              <a:rPr lang="en-US" sz="5100" b="1"/>
              <a:t>Fewer opportunities for diseases such as coronaviruses to spread</a:t>
            </a:r>
            <a:br>
              <a:rPr lang="en-US" sz="5100" b="1"/>
            </a:br>
          </a:p>
          <a:p>
            <a:pPr marL="0" indent="0">
              <a:buFont typeface="Arial" panose="020b0604020202020204" pitchFamily="34" charset="0"/>
              <a:buNone/>
            </a:pPr>
            <a:r>
              <a:rPr lang="en-US" sz="5100" b="1"/>
              <a:t>Notably, by expanding remote opportunities post-coronavirus, employers can reduce the amount of human interaction that takes place at a physical location. Also, by allowing remote work, employees who are sick are less likely to physically attend the office. Best practices for expanding remote work include creating outlined companywide remote practices, rather than leaving remote work approval requests up to the subjective opinion of a manager. If considering the expansions of remote work, contact VGM Insurance for additional resources on best utilizing the remote workspace. </a:t>
            </a:r>
          </a:p>
        </p:txBody>
      </p:sp>
    </p:spTree>
    <p:extLst>
      <p:ext uri="{BB962C8B-B14F-4D97-AF65-F5344CB8AC3E}">
        <p14:creationId xmlns:p14="http://schemas.microsoft.com/office/powerpoint/2010/main" val="2671769088"/>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Additional Return to Work</a:t>
            </a:r>
            <a:br>
              <a:rPr lang="en-US"/>
            </a:br>
            <a:r>
              <a:rPr lang="en-US"/>
              <a:t>Considerations, Cont.</a:t>
            </a:r>
          </a:p>
        </p:txBody>
      </p:sp>
      <p:sp>
        <p:nvSpPr>
          <p:cNvPr id="5" name="Content Placeholder 2">
            <a:extLst>
              <a:ext uri="{FF2B5EF4-FFF2-40B4-BE49-F238E27FC236}">
                <a16:creationId xmlns:a16="http://schemas.microsoft.com/office/drawing/2014/main" id="{BAA2E246-71E4-47BE-BBCA-8AC2687E93E3}"/>
              </a:ext>
            </a:extLst>
          </p:cNvPr>
          <p:cNvSpPr txBox="1"/>
          <p:nvPr/>
        </p:nvSpPr>
        <p:spPr>
          <a:xfrm>
            <a:off x="561975" y="2339975"/>
            <a:ext cx="10515600" cy="4351338"/>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b="1"/>
              <a:t>Completing Form I-9</a:t>
            </a:r>
          </a:p>
          <a:p>
            <a:pPr marL="0" indent="0">
              <a:buFont typeface="Arial" panose="020b0604020202020204" pitchFamily="34" charset="0"/>
              <a:buNone/>
            </a:pPr>
            <a:r>
              <a:rPr lang="en-US" sz="2100"/>
              <a:t>During the COVID-19 pandemic, many employers have been challenged with unique onboarding challenges. As employees return to work, ensure that all loose ends are completed. Specifically for Form I-9, ensure that all requirements have been satisfied. </a:t>
            </a:r>
          </a:p>
          <a:p>
            <a:pPr marL="0" indent="0">
              <a:buFont typeface="Arial" panose="020b0604020202020204" pitchFamily="34" charset="0"/>
              <a:buNone/>
            </a:pPr>
            <a:r>
              <a:rPr lang="en-US" sz="2100"/>
              <a:t>In response to COVID-19, the U.S. Department of Homeland Security announced </a:t>
            </a:r>
            <a:r>
              <a:rPr lang="en-US" sz="2100">
                <a:hlinkClick r:id="rId2"/>
              </a:rPr>
              <a:t>flexibility in requirements </a:t>
            </a:r>
            <a:r>
              <a:rPr lang="en-US" sz="2100"/>
              <a:t>related to Form I-9 compliance. Temporarily, employers have had the option of reviewing the employee’s identity and employment authorization documents either in the employee’s physical presence or virtually. Employers may choose to inspect necessary documents remotely, through email, fax or video. If reviewing documents remotely, employers will then be required to review the physical documents once the temporary flexibility is lifted. As employees return to work, employers should ensure they complete the following steps:</a:t>
            </a:r>
          </a:p>
          <a:p>
            <a:r>
              <a:rPr lang="en-US" sz="2100" b="1">
                <a:solidFill>
                  <a:srgbClr val="D33A2C"/>
                </a:solidFill>
                <a:latin typeface="Calibri" panose="020f0502020204030204" pitchFamily="34" charset="0"/>
              </a:rPr>
              <a:t>Complete physical verification of I-9 documents. </a:t>
            </a:r>
            <a:r>
              <a:rPr lang="en-US" sz="2100">
                <a:latin typeface="Calibri" panose="020f0502020204030204" pitchFamily="34" charset="0"/>
                <a:ea typeface="Calibri" panose="020f0502020204030204" pitchFamily="34" charset="0"/>
              </a:rPr>
              <a:t>Once temporary flexibility is lifted, employers will be required to verify documents for any employees who have not had their supporting documents physically verified. </a:t>
            </a:r>
          </a:p>
          <a:p>
            <a:pPr marL="800100" lvl="1" indent="-342900">
              <a:lnSpc>
                <a:spcPct val="107000"/>
              </a:lnSpc>
              <a:spcBef>
                <a:spcPct val="0"/>
              </a:spcBef>
              <a:buFont typeface="Courier New" panose="02070309020205020404" pitchFamily="49" charset="0"/>
              <a:buChar char="o"/>
            </a:pPr>
            <a:endParaRPr lang="en-US" sz="2100">
              <a:latin typeface="Calibri" panose="020f0502020204030204" pitchFamily="34" charset="0"/>
              <a:ea typeface="Calibri" panose="020f0502020204030204" pitchFamily="34" charset="0"/>
            </a:endParaRPr>
          </a:p>
          <a:p>
            <a:pPr>
              <a:lnSpc>
                <a:spcPct val="107000"/>
              </a:lnSpc>
              <a:spcBef>
                <a:spcPct val="0"/>
              </a:spcBef>
            </a:pPr>
            <a:r>
              <a:rPr lang="en-US" sz="2100" b="1">
                <a:solidFill>
                  <a:srgbClr val="D33A2C"/>
                </a:solidFill>
                <a:latin typeface="Calibri" panose="020f0502020204030204" pitchFamily="34" charset="0"/>
                <a:ea typeface="Calibri" panose="020f0502020204030204" pitchFamily="34" charset="0"/>
              </a:rPr>
              <a:t>Complete Form I-9. </a:t>
            </a:r>
            <a:r>
              <a:rPr lang="en-US" sz="2100">
                <a:latin typeface="Calibri" panose="020f0502020204030204" pitchFamily="34" charset="0"/>
                <a:ea typeface="Calibri" panose="020f0502020204030204" pitchFamily="34" charset="0"/>
              </a:rPr>
              <a:t>Once documents have been verified, employers have the following options:</a:t>
            </a:r>
          </a:p>
          <a:p>
            <a:pPr marL="800100" lvl="1" indent="-342900">
              <a:lnSpc>
                <a:spcPct val="107000"/>
              </a:lnSpc>
              <a:spcBef>
                <a:spcPct val="0"/>
              </a:spcBef>
              <a:buFont typeface="Courier New" panose="02070309020205020404" pitchFamily="49" charset="0"/>
              <a:buChar char="o"/>
            </a:pPr>
            <a:r>
              <a:rPr lang="en-US" sz="2100">
                <a:latin typeface="Calibri" panose="020f0502020204030204" pitchFamily="34" charset="0"/>
                <a:ea typeface="Calibri" panose="020f0502020204030204" pitchFamily="34" charset="0"/>
              </a:rPr>
              <a:t>Complete Section 3 of the Form I-9.</a:t>
            </a:r>
          </a:p>
          <a:p>
            <a:pPr marL="800100" lvl="1" indent="-342900">
              <a:lnSpc>
                <a:spcPct val="107000"/>
              </a:lnSpc>
              <a:spcBef>
                <a:spcPct val="0"/>
              </a:spcBef>
              <a:buFont typeface="Courier New" panose="02070309020205020404" pitchFamily="49" charset="0"/>
              <a:buChar char="o"/>
            </a:pPr>
            <a:r>
              <a:rPr lang="en-US" sz="2100">
                <a:latin typeface="Calibri" panose="020f0502020204030204" pitchFamily="34" charset="0"/>
                <a:ea typeface="Calibri" panose="020f0502020204030204" pitchFamily="34" charset="0"/>
              </a:rPr>
              <a:t>Have employee complete Section 1, and employer completes Section 2 of a new Form I-9.</a:t>
            </a:r>
          </a:p>
          <a:p>
            <a:pPr marL="800100" lvl="1" indent="-342900">
              <a:lnSpc>
                <a:spcPct val="107000"/>
              </a:lnSpc>
              <a:spcBef>
                <a:spcPct val="0"/>
              </a:spcBef>
              <a:buFont typeface="Courier New" panose="02070309020205020404" pitchFamily="49" charset="0"/>
              <a:buChar char="o"/>
            </a:pPr>
            <a:endParaRPr lang="en-US" sz="2000">
              <a:latin typeface="Calibri" panose="020f0502020204030204" pitchFamily="34" charset="0"/>
              <a:ea typeface="Calibri" panose="020f0502020204030204" pitchFamily="34" charset="0"/>
            </a:endParaRPr>
          </a:p>
          <a:p>
            <a:pPr marL="342900" marR="118745" indent="-342900">
              <a:lnSpc>
                <a:spcPct val="107000"/>
              </a:lnSpc>
              <a:spcBef>
                <a:spcPct val="0"/>
              </a:spcBef>
              <a:spcAft>
                <a:spcPts val="600"/>
              </a:spcAft>
              <a:buFont typeface="Symbol" panose="05050102010706020507" pitchFamily="18" charset="2"/>
              <a:buChar char=""/>
            </a:pPr>
            <a:endParaRPr lang="en-US">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11862"/>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Additional Return to Work</a:t>
            </a:r>
            <a:br>
              <a:rPr lang="en-US"/>
            </a:br>
            <a:r>
              <a:rPr lang="en-US"/>
              <a:t>Considerations, Cont.</a:t>
            </a:r>
          </a:p>
        </p:txBody>
      </p:sp>
      <p:sp>
        <p:nvSpPr>
          <p:cNvPr id="3" name="Content Placeholder 2"/>
          <p:cNvSpPr>
            <a:spLocks noGrp="1"/>
          </p:cNvSpPr>
          <p:nvPr>
            <p:ph idx="4294967295"/>
          </p:nvPr>
        </p:nvSpPr>
        <p:spPr>
          <a:xfrm>
            <a:off x="561975" y="2339975"/>
            <a:ext cx="10515600" cy="4351338"/>
          </a:xfrm>
          <a:prstGeom prst="rect">
            <a:avLst/>
          </a:prstGeom>
        </p:spPr>
        <p:txBody>
          <a:bodyPr>
            <a:normAutofit lnSpcReduction="10000"/>
          </a:bodyPr>
          <a:lstStyle/>
          <a:p>
            <a:pPr marL="0" indent="0">
              <a:buNone/>
            </a:pPr>
            <a:r>
              <a:rPr lang="en-US" sz="3000" b="1"/>
              <a:t>Plan for Future Pandemics</a:t>
            </a:r>
          </a:p>
          <a:p>
            <a:pPr marL="0" indent="0">
              <a:buNone/>
            </a:pPr>
            <a:r>
              <a:rPr lang="en-US" sz="1900"/>
              <a:t>While employers plan their return to work practices, consideration should be made for future pandemics. Even after reopening, health experts warn that businesses should also be prepared for additional waves of COVID-19 in the future. According to the Society for Human Resource Management, when creating COVID-19-related return to work plans, employers may want to consider the following:</a:t>
            </a:r>
          </a:p>
          <a:p>
            <a:r>
              <a:rPr lang="en-US" sz="1900" b="1">
                <a:solidFill>
                  <a:srgbClr val="D33A2C"/>
                </a:solidFill>
                <a:latin typeface="Calibri" panose="020f0502020204030204" pitchFamily="34" charset="0"/>
              </a:rPr>
              <a:t>Business continuity plans. </a:t>
            </a:r>
            <a:r>
              <a:rPr lang="en-US" sz="1900">
                <a:latin typeface="Calibri" panose="020f0502020204030204" pitchFamily="34" charset="0"/>
                <a:ea typeface="Calibri" panose="020f0502020204030204" pitchFamily="34" charset="0"/>
              </a:rPr>
              <a:t>For organizations that did not have a plan in place for the COVID-19 pandemic, return to work allows an opportunity for planning ahead for future pandemics and business disruptions. </a:t>
            </a:r>
          </a:p>
          <a:p>
            <a:r>
              <a:rPr lang="en-US" sz="1900" b="1">
                <a:solidFill>
                  <a:srgbClr val="D33A2C"/>
                </a:solidFill>
                <a:latin typeface="Calibri" panose="020f0502020204030204" pitchFamily="34" charset="0"/>
                <a:ea typeface="Calibri" panose="020f0502020204030204" pitchFamily="34" charset="0"/>
              </a:rPr>
              <a:t>Policy changes. </a:t>
            </a:r>
            <a:r>
              <a:rPr lang="en-US" sz="1900">
                <a:latin typeface="Calibri" panose="020f0502020204030204" pitchFamily="34" charset="0"/>
                <a:ea typeface="Calibri" panose="020f0502020204030204" pitchFamily="34" charset="0"/>
              </a:rPr>
              <a:t>Considerations from this presentation may impact future policy changes, which employers can present to employees to reestablish best practices in the workplace. Policy changes may involve topics such as safety, remote work options and more. </a:t>
            </a:r>
          </a:p>
          <a:p>
            <a:r>
              <a:rPr lang="en-US" sz="1900" b="1">
                <a:solidFill>
                  <a:srgbClr val="D33A2C"/>
                </a:solidFill>
                <a:latin typeface="Calibri" panose="020f0502020204030204" pitchFamily="34" charset="0"/>
                <a:ea typeface="Calibri" panose="020f0502020204030204" pitchFamily="34" charset="0"/>
              </a:rPr>
              <a:t>Strategic communication strategies. </a:t>
            </a:r>
            <a:r>
              <a:rPr lang="en-US" sz="1900">
                <a:latin typeface="Calibri" panose="020f0502020204030204" pitchFamily="34" charset="0"/>
                <a:ea typeface="Calibri" panose="020f0502020204030204" pitchFamily="34" charset="0"/>
              </a:rPr>
              <a:t>Most workplaces have gone through significant changes, and that trend will likely continue. Effective communication plans can keep employees informed, engaged and assured that you are taking appropriate steps as an employer. </a:t>
            </a:r>
            <a:endParaRPr lang="en-US" sz="1900" b="1">
              <a:latin typeface="Calibri" panose="020f0502020204030204" pitchFamily="34" charset="0"/>
              <a:ea typeface="Calibri" panose="020f0502020204030204" pitchFamily="34" charset="0"/>
            </a:endParaRPr>
          </a:p>
          <a:p>
            <a:pPr marL="800100" lvl="1" indent="-342900">
              <a:lnSpc>
                <a:spcPct val="107000"/>
              </a:lnSpc>
              <a:spcBef>
                <a:spcPct val="0"/>
              </a:spcBef>
              <a:buFont typeface="Courier New" panose="02070309020205020404" pitchFamily="49" charset="0"/>
              <a:buChar char="o"/>
            </a:pPr>
            <a:endParaRPr lang="en-US" sz="1900">
              <a:latin typeface="Calibri" panose="020f0502020204030204" pitchFamily="34" charset="0"/>
              <a:ea typeface="Calibri" panose="020f0502020204030204" pitchFamily="34" charset="0"/>
            </a:endParaRPr>
          </a:p>
          <a:p>
            <a:pPr marL="342900" marR="118745" indent="-342900">
              <a:lnSpc>
                <a:spcPct val="107000"/>
              </a:lnSpc>
              <a:spcBef>
                <a:spcPct val="0"/>
              </a:spcBef>
              <a:spcAft>
                <a:spcPts val="600"/>
              </a:spcAft>
              <a:buFont typeface="Symbol" panose="05050102010706020507" pitchFamily="18" charset="2"/>
              <a:buChar char=""/>
            </a:pPr>
            <a:endParaRPr lang="en-US">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89914416"/>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Health and Wellness Resources</a:t>
            </a:r>
          </a:p>
        </p:txBody>
      </p:sp>
      <p:sp>
        <p:nvSpPr>
          <p:cNvPr id="3" name="Content Placeholder 2"/>
          <p:cNvSpPr>
            <a:spLocks noGrp="1"/>
          </p:cNvSpPr>
          <p:nvPr>
            <p:ph idx="4294967295"/>
          </p:nvPr>
        </p:nvSpPr>
        <p:spPr>
          <a:xfrm>
            <a:off x="3435350" y="1825624"/>
            <a:ext cx="8201025" cy="5159375"/>
          </a:xfrm>
          <a:prstGeom prst="rect">
            <a:avLst/>
          </a:prstGeom>
        </p:spPr>
        <p:txBody>
          <a:bodyPr>
            <a:normAutofit/>
          </a:bodyPr>
          <a:lstStyle/>
          <a:p>
            <a:pPr marL="0" indent="0">
              <a:buNone/>
            </a:pPr>
            <a:r>
              <a:rPr lang="en-US"/>
              <a:t>For health and wellness resources, employers</a:t>
            </a:r>
            <a:br>
              <a:rPr lang="en-US"/>
            </a:br>
            <a:r>
              <a:rPr lang="en-US"/>
              <a:t>should review guidelines from the CDC:</a:t>
            </a:r>
          </a:p>
          <a:p>
            <a:pPr marL="0" indent="0">
              <a:buNone/>
            </a:pPr>
            <a:r>
              <a:rPr lang="en-US"/>
              <a:t>Stress and Coping</a:t>
            </a:r>
          </a:p>
          <a:p>
            <a:pPr marL="0" indent="0">
              <a:buNone/>
            </a:pPr>
            <a:r>
              <a:rPr lang="en-US"/>
              <a:t>Prevent Getting Sick</a:t>
            </a:r>
          </a:p>
          <a:p>
            <a:pPr marL="0" indent="0">
              <a:buNone/>
            </a:pPr>
            <a:r>
              <a:rPr lang="en-US"/>
              <a:t>If You Are Sick or Caring for Someone</a:t>
            </a:r>
          </a:p>
          <a:p>
            <a:pPr marL="0" indent="0">
              <a:buNone/>
            </a:pPr>
            <a:r>
              <a:rPr lang="en-US"/>
              <a:t>Here at VGM Insurance, some of the best health</a:t>
            </a:r>
            <a:br>
              <a:rPr lang="en-US"/>
            </a:br>
            <a:r>
              <a:rPr lang="en-US"/>
              <a:t>and wellness resources we recommend include:</a:t>
            </a:r>
          </a:p>
          <a:p>
            <a:pPr marL="0" indent="0">
              <a:buNone/>
            </a:pPr>
            <a:r>
              <a:rPr lang="en-US"/>
              <a:t>[Insert text]</a:t>
            </a:r>
          </a:p>
          <a:p>
            <a:pPr marL="0" indent="0">
              <a:buNone/>
            </a:pPr>
            <a:r>
              <a:rPr lang="en-US"/>
              <a:t>[Insert text]</a:t>
            </a:r>
            <a:br>
              <a:rPr lang="en-US"/>
            </a:br>
          </a:p>
          <a:p>
            <a:pPr marL="0" indent="0">
              <a:buNone/>
            </a:pPr>
            <a:r>
              <a:rPr lang="en-US"/>
              <a:t>For additional health and wellness resources not</a:t>
            </a:r>
            <a:br>
              <a:rPr lang="en-US"/>
            </a:br>
            <a:r>
              <a:rPr lang="en-US"/>
              <a:t>listed, contact VGM Insurance—we’re here to help. </a:t>
            </a:r>
          </a:p>
        </p:txBody>
      </p:sp>
      <p:pic>
        <p:nvPicPr>
          <p:cNvPr id="7" name="Picture 6">
            <a:extLst>
              <a:ext uri="{FF2B5EF4-FFF2-40B4-BE49-F238E27FC236}">
                <a16:creationId xmlns:a16="http://schemas.microsoft.com/office/drawing/2014/main" id="{595C63A3-7CE7-4EC1-BB7E-7ECC0B40DA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12" y="2231281"/>
            <a:ext cx="2856188" cy="3366040"/>
          </a:xfrm>
          <a:prstGeom prst="rect">
            <a:avLst/>
          </a:prstGeom>
        </p:spPr>
      </p:pic>
    </p:spTree>
    <p:extLst>
      <p:ext uri="{BB962C8B-B14F-4D97-AF65-F5344CB8AC3E}">
        <p14:creationId xmlns:p14="http://schemas.microsoft.com/office/powerpoint/2010/main" val="2683145660"/>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Other Resources</a:t>
            </a:r>
          </a:p>
        </p:txBody>
      </p:sp>
      <p:sp>
        <p:nvSpPr>
          <p:cNvPr id="3" name="Content Placeholder 2"/>
          <p:cNvSpPr>
            <a:spLocks noGrp="1"/>
          </p:cNvSpPr>
          <p:nvPr>
            <p:ph idx="4294967295"/>
          </p:nvPr>
        </p:nvSpPr>
        <p:spPr>
          <a:xfrm>
            <a:off x="561975" y="1825625"/>
            <a:ext cx="10515600" cy="4351338"/>
          </a:xfrm>
          <a:prstGeom prst="rect">
            <a:avLst/>
          </a:prstGeom>
        </p:spPr>
        <p:txBody>
          <a:bodyPr>
            <a:normAutofit/>
          </a:bodyPr>
          <a:lstStyle/>
          <a:p>
            <a:pPr marL="0" indent="0">
              <a:buNone/>
            </a:pPr>
            <a:r>
              <a:rPr lang="en-US"/>
              <a:t>For updates related to COVID-19, employers are encouraged to follow updates from the CDC and OSHA. Resources include:</a:t>
            </a:r>
          </a:p>
          <a:p>
            <a:r>
              <a:rPr lang="en-US">
                <a:hlinkClick r:id="rId2"/>
              </a:rPr>
              <a:t>Interim Guidance for Businesses and Employers to Plan and Respond to Coronavirus Disease 2019 (COVID-19)</a:t>
            </a:r>
            <a:endParaRPr lang="en-US"/>
          </a:p>
          <a:p>
            <a:r>
              <a:rPr lang="en-US">
                <a:hlinkClick r:id="rId3"/>
              </a:rPr>
              <a:t>OSHA Guidance for Employers</a:t>
            </a:r>
            <a:endParaRPr lang="en-US"/>
          </a:p>
          <a:p>
            <a:r>
              <a:rPr lang="en-US"/>
              <a:t>Specific guidelines exist for industries such as health care, laboratories, transportation and more. For specifics, employers can access up-to-date information from the </a:t>
            </a:r>
            <a:r>
              <a:rPr lang="en-US">
                <a:hlinkClick r:id="rId4"/>
              </a:rPr>
              <a:t>CDC’s Coronavirus Disease-2019 Resource</a:t>
            </a:r>
            <a:r>
              <a:rPr lang="en-US"/>
              <a:t>. </a:t>
            </a:r>
          </a:p>
          <a:p>
            <a:pPr marL="0" indent="0">
              <a:buNone/>
            </a:pPr>
            <a:r>
              <a:rPr lang="en-US"/>
              <a:t>Specific resources that we recommend include:</a:t>
            </a:r>
          </a:p>
          <a:p>
            <a:r>
              <a:rPr lang="en-US">
                <a:solidFill>
                  <a:srgbClr val="FF0000"/>
                </a:solidFill>
              </a:rPr>
              <a:t>[Insert text]</a:t>
            </a:r>
          </a:p>
          <a:p>
            <a:r>
              <a:rPr lang="en-US">
                <a:solidFill>
                  <a:srgbClr val="FF0000"/>
                </a:solidFill>
              </a:rPr>
              <a:t>[Insert text]</a:t>
            </a:r>
            <a:endParaRPr lang="en-US"/>
          </a:p>
          <a:p>
            <a:pPr marL="0" indent="0">
              <a:buNone/>
            </a:pPr>
            <a:endParaRPr lang="en-US"/>
          </a:p>
          <a:p>
            <a:endParaRPr lang="en-US"/>
          </a:p>
          <a:p>
            <a:pPr marL="0" indent="0">
              <a:buNone/>
            </a:pPr>
            <a:endParaRPr lang="en-US"/>
          </a:p>
        </p:txBody>
      </p:sp>
    </p:spTree>
    <p:extLst>
      <p:ext uri="{BB962C8B-B14F-4D97-AF65-F5344CB8AC3E}">
        <p14:creationId xmlns:p14="http://schemas.microsoft.com/office/powerpoint/2010/main" val="3267273725"/>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Contact Information</a:t>
            </a:r>
          </a:p>
        </p:txBody>
      </p:sp>
      <p:sp>
        <p:nvSpPr>
          <p:cNvPr id="3" name="Content Placeholder 2"/>
          <p:cNvSpPr>
            <a:spLocks noGrp="1"/>
          </p:cNvSpPr>
          <p:nvPr>
            <p:ph idx="4294967295"/>
          </p:nvPr>
        </p:nvSpPr>
        <p:spPr>
          <a:xfrm>
            <a:off x="561975" y="1927225"/>
            <a:ext cx="10515600" cy="4351338"/>
          </a:xfrm>
          <a:prstGeom prst="rect">
            <a:avLst/>
          </a:prstGeom>
        </p:spPr>
        <p:txBody>
          <a:bodyPr/>
          <a:lstStyle/>
          <a:p>
            <a:pPr marL="0" indent="0">
              <a:buNone/>
            </a:pPr>
            <a:r>
              <a:rPr lang="en-US"/>
              <a:t>As employees return to work for your business,</a:t>
            </a:r>
            <a:br>
              <a:rPr lang="en-US"/>
            </a:br>
            <a:r>
              <a:rPr lang="en-US"/>
              <a:t>contact VGM Insurance for additional resources</a:t>
            </a:r>
            <a:br>
              <a:rPr lang="en-US"/>
            </a:br>
            <a:r>
              <a:rPr lang="en-US"/>
              <a:t>related to COVID-19 and returning to work.</a:t>
            </a:r>
            <a:br>
              <a:rPr lang="en-US"/>
            </a:br>
            <a:br>
              <a:rPr lang="en-US"/>
            </a:br>
            <a:r>
              <a:rPr lang="en-US"/>
              <a:t>Our best contact information is:</a:t>
            </a:r>
          </a:p>
          <a:p>
            <a:pPr marL="0" indent="0">
              <a:buNone/>
            </a:pPr>
            <a:endParaRPr lang="en-US"/>
          </a:p>
          <a:p>
            <a:pPr marL="0" indent="0">
              <a:buNone/>
            </a:pPr>
            <a:r>
              <a:rPr lang="en-US"/>
              <a:t> </a:t>
            </a:r>
          </a:p>
          <a:p>
            <a:pPr marL="0" indent="0">
              <a:buNone/>
            </a:pPr>
            <a:endParaRPr lang="en-US"/>
          </a:p>
          <a:p>
            <a:pPr marL="0" indent="0">
              <a:buNone/>
            </a:pPr>
            <a:r>
              <a:rPr lang="en-US"/>
              <a:t>[C_Email]</a:t>
            </a:r>
          </a:p>
        </p:txBody>
      </p:sp>
    </p:spTree>
    <p:extLst>
      <p:ext uri="{BB962C8B-B14F-4D97-AF65-F5344CB8AC3E}">
        <p14:creationId xmlns:p14="http://schemas.microsoft.com/office/powerpoint/2010/main" val="3363228145"/>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0" name="Title 9">
            <a:extLst>
              <a:ext uri="{FF2B5EF4-FFF2-40B4-BE49-F238E27FC236}">
                <a16:creationId xmlns:a16="http://schemas.microsoft.com/office/drawing/2014/main" id="{08A2B1C3-D321-4A0B-B29F-080EFD9DF44A}"/>
              </a:ext>
            </a:extLst>
          </p:cNvPr>
          <p:cNvSpPr>
            <a:spLocks noGrp="1"/>
          </p:cNvSpPr>
          <p:nvPr>
            <p:ph type="title"/>
          </p:nvPr>
        </p:nvSpPr>
        <p:spPr/>
        <p:txBody>
          <a:bodyPr/>
          <a:lstStyle/>
          <a:p>
            <a:r>
              <a:rPr lang="en-US"/>
              <a:t>Topics</a:t>
            </a:r>
          </a:p>
        </p:txBody>
      </p:sp>
      <p:sp>
        <p:nvSpPr>
          <p:cNvPr id="3" name="Content Placeholder 2"/>
          <p:cNvSpPr>
            <a:spLocks noGrp="1"/>
          </p:cNvSpPr>
          <p:nvPr>
            <p:ph idx="4294967295"/>
          </p:nvPr>
        </p:nvSpPr>
        <p:spPr>
          <a:xfrm>
            <a:off x="561975" y="2117725"/>
            <a:ext cx="4403725" cy="4351338"/>
          </a:xfrm>
          <a:prstGeom prst="rect">
            <a:avLst/>
          </a:prstGeom>
        </p:spPr>
        <p:txBody>
          <a:bodyPr>
            <a:noAutofit/>
          </a:bodyPr>
          <a:lstStyle/>
          <a:p>
            <a:pPr>
              <a:spcBef>
                <a:spcPts val="600"/>
              </a:spcBef>
            </a:pPr>
            <a:r>
              <a:rPr lang="en-US" sz="2400"/>
              <a:t>Returning to Work</a:t>
            </a:r>
          </a:p>
          <a:p>
            <a:pPr>
              <a:spcBef>
                <a:spcPts val="600"/>
              </a:spcBef>
            </a:pPr>
            <a:r>
              <a:rPr lang="en-US" sz="2400"/>
              <a:t>Workplace Changes</a:t>
            </a:r>
          </a:p>
          <a:p>
            <a:pPr>
              <a:spcBef>
                <a:spcPts val="600"/>
              </a:spcBef>
            </a:pPr>
            <a:r>
              <a:rPr lang="en-US" sz="2400"/>
              <a:t>Behavioral Changes</a:t>
            </a:r>
          </a:p>
          <a:p>
            <a:pPr>
              <a:spcBef>
                <a:spcPts val="600"/>
              </a:spcBef>
            </a:pPr>
            <a:r>
              <a:rPr lang="en-US" sz="2400"/>
              <a:t>Cleaning Practices</a:t>
            </a:r>
          </a:p>
          <a:p>
            <a:pPr>
              <a:spcBef>
                <a:spcPts val="600"/>
              </a:spcBef>
            </a:pPr>
            <a:r>
              <a:rPr lang="en-US" sz="2400"/>
              <a:t>Masks and Face Coverings</a:t>
            </a:r>
          </a:p>
          <a:p>
            <a:pPr>
              <a:spcBef>
                <a:spcPts val="600"/>
              </a:spcBef>
            </a:pPr>
            <a:r>
              <a:rPr lang="en-US" sz="2400"/>
              <a:t>Signs &amp; Symptoms of COVID-19</a:t>
            </a:r>
          </a:p>
          <a:p>
            <a:pPr>
              <a:spcBef>
                <a:spcPts val="600"/>
              </a:spcBef>
            </a:pPr>
            <a:r>
              <a:rPr lang="en-US" sz="2400"/>
              <a:t>COVID-19 Screenings</a:t>
            </a:r>
          </a:p>
          <a:p>
            <a:pPr>
              <a:spcBef>
                <a:spcPts val="600"/>
              </a:spcBef>
            </a:pPr>
            <a:r>
              <a:rPr lang="en-US" sz="2400"/>
              <a:t>Response to Employees</a:t>
            </a:r>
            <a:br>
              <a:rPr lang="en-US" sz="2400"/>
            </a:br>
            <a:r>
              <a:rPr lang="en-US" sz="2400"/>
              <a:t>Who Have Symptoms</a:t>
            </a:r>
          </a:p>
        </p:txBody>
      </p:sp>
      <p:sp>
        <p:nvSpPr>
          <p:cNvPr id="4" name="Content Placeholder 2">
            <a:extLst>
              <a:ext uri="{FF2B5EF4-FFF2-40B4-BE49-F238E27FC236}">
                <a16:creationId xmlns:a16="http://schemas.microsoft.com/office/drawing/2014/main" id="{85D25991-6C04-4215-956E-BEEB89ADAB67}"/>
              </a:ext>
            </a:extLst>
          </p:cNvPr>
          <p:cNvSpPr txBox="1"/>
          <p:nvPr/>
        </p:nvSpPr>
        <p:spPr>
          <a:xfrm>
            <a:off x="5337175" y="2117725"/>
            <a:ext cx="4403725"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2400"/>
              <a:t>Responding to an Employee’s</a:t>
            </a:r>
            <a:br>
              <a:rPr lang="en-US" sz="2400"/>
            </a:br>
            <a:r>
              <a:rPr lang="en-US" sz="2400"/>
              <a:t>Positive Coronavirus Test</a:t>
            </a:r>
          </a:p>
          <a:p>
            <a:pPr>
              <a:spcBef>
                <a:spcPts val="600"/>
              </a:spcBef>
            </a:pPr>
            <a:r>
              <a:rPr lang="en-US" sz="2400"/>
              <a:t>Additional Return to Work Considerations</a:t>
            </a:r>
          </a:p>
          <a:p>
            <a:pPr>
              <a:spcBef>
                <a:spcPts val="600"/>
              </a:spcBef>
            </a:pPr>
            <a:r>
              <a:rPr lang="en-US" sz="2400"/>
              <a:t>Health and Wellness Resources</a:t>
            </a:r>
          </a:p>
          <a:p>
            <a:pPr>
              <a:spcBef>
                <a:spcPts val="600"/>
              </a:spcBef>
            </a:pPr>
            <a:r>
              <a:rPr lang="en-US" sz="2400"/>
              <a:t>Other Resources</a:t>
            </a:r>
          </a:p>
          <a:p>
            <a:pPr>
              <a:spcBef>
                <a:spcPts val="600"/>
              </a:spcBef>
            </a:pPr>
            <a:r>
              <a:rPr lang="en-US" sz="2400"/>
              <a:t>Contact Information</a:t>
            </a:r>
          </a:p>
        </p:txBody>
      </p:sp>
    </p:spTree>
    <p:extLst>
      <p:ext uri="{BB962C8B-B14F-4D97-AF65-F5344CB8AC3E}">
        <p14:creationId xmlns:p14="http://schemas.microsoft.com/office/powerpoint/2010/main" val="2026841584"/>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1" name="Title 10">
            <a:extLst>
              <a:ext uri="{FF2B5EF4-FFF2-40B4-BE49-F238E27FC236}">
                <a16:creationId xmlns:a16="http://schemas.microsoft.com/office/drawing/2014/main" id="{8254767D-20A1-4B3F-8FF6-7F52716CB279}"/>
              </a:ext>
            </a:extLst>
          </p:cNvPr>
          <p:cNvSpPr>
            <a:spLocks noGrp="1"/>
          </p:cNvSpPr>
          <p:nvPr>
            <p:ph type="title"/>
          </p:nvPr>
        </p:nvSpPr>
        <p:spPr/>
        <p:txBody>
          <a:bodyPr/>
          <a:lstStyle/>
          <a:p>
            <a:r>
              <a:rPr lang="en-US"/>
              <a:t>Returning to Work</a:t>
            </a:r>
          </a:p>
        </p:txBody>
      </p:sp>
      <p:sp>
        <p:nvSpPr>
          <p:cNvPr id="3" name="Content Placeholder 2"/>
          <p:cNvSpPr>
            <a:spLocks noGrp="1"/>
          </p:cNvSpPr>
          <p:nvPr>
            <p:ph idx="4294967295"/>
          </p:nvPr>
        </p:nvSpPr>
        <p:spPr>
          <a:xfrm>
            <a:off x="561975" y="1825625"/>
            <a:ext cx="10515600" cy="4351338"/>
          </a:xfrm>
          <a:prstGeom prst="rect">
            <a:avLst/>
          </a:prstGeom>
        </p:spPr>
        <p:txBody>
          <a:bodyPr>
            <a:noAutofit/>
          </a:bodyPr>
          <a:lstStyle/>
          <a:p>
            <a:pPr marL="0" indent="0">
              <a:buNone/>
            </a:pPr>
            <a:r>
              <a:rPr lang="en-US" sz="1800"/>
              <a:t>The coronavirus disease (COVID-19) pandemic has changed many aspects of the</a:t>
            </a:r>
            <a:br>
              <a:rPr lang="en-US" sz="1800"/>
            </a:br>
            <a:r>
              <a:rPr lang="en-US" sz="1800"/>
              <a:t>current workplace. As employers prepare best return to work practices, there are</a:t>
            </a:r>
            <a:br>
              <a:rPr lang="en-US" sz="1800"/>
            </a:br>
            <a:r>
              <a:rPr lang="en-US" sz="1800"/>
              <a:t>various considerations. </a:t>
            </a:r>
            <a:br>
              <a:rPr lang="en-US" sz="1800"/>
            </a:br>
            <a:br>
              <a:rPr lang="en-US" sz="1800"/>
            </a:br>
            <a:r>
              <a:rPr lang="en-US" sz="1800"/>
              <a:t>These include topics such as:</a:t>
            </a:r>
          </a:p>
          <a:p>
            <a:r>
              <a:rPr lang="en-US" sz="1800"/>
              <a:t>Updated workplace layouts</a:t>
            </a:r>
          </a:p>
          <a:p>
            <a:r>
              <a:rPr lang="en-US" sz="1800"/>
              <a:t>Social distancing measures and behavioral changes</a:t>
            </a:r>
          </a:p>
          <a:p>
            <a:r>
              <a:rPr lang="en-US" sz="1800"/>
              <a:t>Education on common COVID-19 symptoms, and planned responses to COVID-19</a:t>
            </a:r>
            <a:br>
              <a:rPr lang="en-US" sz="1800"/>
            </a:br>
            <a:r>
              <a:rPr lang="en-US" sz="1800"/>
              <a:t>related symptoms and positive tests</a:t>
            </a:r>
          </a:p>
          <a:p>
            <a:r>
              <a:rPr lang="en-US" sz="1800"/>
              <a:t>Updates to cleaning procedures</a:t>
            </a:r>
          </a:p>
          <a:p>
            <a:r>
              <a:rPr lang="en-US" sz="1800"/>
              <a:t>Use of masks and face coverings</a:t>
            </a:r>
          </a:p>
          <a:p>
            <a:r>
              <a:rPr lang="en-US" sz="1800"/>
              <a:t>Role, organization and industry-specific topics</a:t>
            </a:r>
          </a:p>
          <a:p>
            <a:r>
              <a:rPr lang="en-US" sz="1800"/>
              <a:t>Creating plans for future pandemics</a:t>
            </a:r>
          </a:p>
          <a:p>
            <a:pPr marL="0" indent="0">
              <a:buNone/>
            </a:pPr>
            <a:r>
              <a:rPr lang="en-US" sz="1800"/>
              <a:t>By proactively putting plans in place for relevant topics, employers can help prevent</a:t>
            </a:r>
            <a:br>
              <a:rPr lang="en-US" sz="1800"/>
            </a:br>
            <a:r>
              <a:rPr lang="en-US" sz="1800"/>
              <a:t>the spread of future diseases and protect the health and safety of employees. </a:t>
            </a:r>
          </a:p>
          <a:p>
            <a:endParaRPr lang="en-US" sz="1800"/>
          </a:p>
          <a:p>
            <a:endParaRPr lang="en-US" sz="1800"/>
          </a:p>
          <a:p>
            <a:endParaRPr lang="en-US" sz="1800"/>
          </a:p>
          <a:p>
            <a:pPr marL="0" indent="0">
              <a:buNone/>
            </a:pPr>
            <a:endParaRPr lang="en-US" sz="1800"/>
          </a:p>
        </p:txBody>
      </p:sp>
    </p:spTree>
    <p:extLst>
      <p:ext uri="{BB962C8B-B14F-4D97-AF65-F5344CB8AC3E}">
        <p14:creationId xmlns:p14="http://schemas.microsoft.com/office/powerpoint/2010/main" val="492015000"/>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0" name="Title 9">
            <a:extLst>
              <a:ext uri="{FF2B5EF4-FFF2-40B4-BE49-F238E27FC236}">
                <a16:creationId xmlns:a16="http://schemas.microsoft.com/office/drawing/2014/main" id="{30B33749-0A1D-473B-AA8C-795548B9CEF1}"/>
              </a:ext>
            </a:extLst>
          </p:cNvPr>
          <p:cNvSpPr>
            <a:spLocks noGrp="1"/>
          </p:cNvSpPr>
          <p:nvPr>
            <p:ph type="title"/>
          </p:nvPr>
        </p:nvSpPr>
        <p:spPr/>
        <p:txBody>
          <a:bodyPr/>
          <a:lstStyle/>
          <a:p>
            <a:pPr marL="0" indent="0">
              <a:spcBef>
                <a:spcPct val="0"/>
              </a:spcBef>
            </a:pPr>
            <a:r>
              <a:rPr lang="en-US"/>
              <a:t>Updated Workplace Layouts</a:t>
            </a:r>
          </a:p>
        </p:txBody>
      </p:sp>
      <p:sp>
        <p:nvSpPr>
          <p:cNvPr id="3" name="Content Placeholder 2"/>
          <p:cNvSpPr>
            <a:spLocks noGrp="1"/>
          </p:cNvSpPr>
          <p:nvPr>
            <p:ph idx="4294967295"/>
          </p:nvPr>
        </p:nvSpPr>
        <p:spPr>
          <a:xfrm>
            <a:off x="561975" y="2063750"/>
            <a:ext cx="10515600" cy="4351338"/>
          </a:xfrm>
          <a:prstGeom prst="rect">
            <a:avLst/>
          </a:prstGeom>
        </p:spPr>
        <p:txBody>
          <a:bodyPr>
            <a:normAutofit fontScale="62500" lnSpcReduction="20000"/>
          </a:bodyPr>
          <a:lstStyle/>
          <a:p>
            <a:pPr marL="0" indent="0">
              <a:lnSpc>
                <a:spcPct val="120000"/>
              </a:lnSpc>
              <a:buNone/>
            </a:pPr>
            <a:r>
              <a:rPr lang="en-US" sz="2600"/>
              <a:t>As employees begin to return to work, employers may want to begin by considering updates to physical workplaces</a:t>
            </a:r>
            <a:br>
              <a:rPr lang="en-US" sz="2600"/>
            </a:br>
            <a:r>
              <a:rPr lang="en-US" sz="2600"/>
              <a:t>post-coronavirus. These updates may include: </a:t>
            </a:r>
          </a:p>
          <a:p>
            <a:pPr marL="342900" indent="-342900">
              <a:lnSpc>
                <a:spcPct val="107000"/>
              </a:lnSpc>
              <a:spcBef>
                <a:spcPts val="800"/>
              </a:spcBef>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Create a walk-traffic flow that discourages congestion.</a:t>
            </a:r>
            <a:r>
              <a:rPr lang="en-US" sz="2600">
                <a:solidFill>
                  <a:srgbClr val="D33A2C"/>
                </a:solidFill>
                <a:latin typeface="Calibri" panose="020f0502020204030204" pitchFamily="34" charset="0"/>
                <a:ea typeface="Calibri" panose="020f0502020204030204" pitchFamily="34" charset="0"/>
                <a:cs typeface="Times New Roman" panose="02020603050405020304" pitchFamily="18" charset="0"/>
              </a:rPr>
              <a:t> </a:t>
            </a:r>
            <a:r>
              <a:rPr lang="en-US" sz="2600">
                <a:latin typeface="Calibri" panose="020f0502020204030204" pitchFamily="34" charset="0"/>
                <a:ea typeface="Calibri" panose="020f0502020204030204" pitchFamily="34" charset="0"/>
                <a:cs typeface="Times New Roman" panose="02020603050405020304" pitchFamily="18" charset="0"/>
              </a:rPr>
              <a:t>Encourage employees to navigate the workplace in specific directions, such as a counterclockwise walk-traffic flow or creating pedestrian lanes which can help prevent congestion and promote social distancing.</a:t>
            </a:r>
          </a:p>
          <a:p>
            <a:pPr marL="342900" indent="-342900">
              <a:lnSpc>
                <a:spcPct val="107000"/>
              </a:lnSpc>
              <a:spcBef>
                <a:spcPts val="800"/>
              </a:spcBef>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Increasing each employee’s personal space</a:t>
            </a:r>
            <a:r>
              <a:rPr lang="en-US" sz="2600">
                <a:solidFill>
                  <a:srgbClr val="D33A2C"/>
                </a:solidFill>
                <a:latin typeface="Calibri" panose="020f0502020204030204" pitchFamily="34" charset="0"/>
                <a:ea typeface="Calibri" panose="020f0502020204030204" pitchFamily="34" charset="0"/>
                <a:cs typeface="Times New Roman" panose="02020603050405020304" pitchFamily="18" charset="0"/>
              </a:rPr>
              <a:t>. </a:t>
            </a:r>
            <a:r>
              <a:rPr lang="en-US" sz="2600">
                <a:latin typeface="Calibri" panose="020f0502020204030204" pitchFamily="34" charset="0"/>
                <a:ea typeface="Calibri" panose="020f0502020204030204" pitchFamily="34" charset="0"/>
                <a:cs typeface="Times New Roman" panose="02020603050405020304" pitchFamily="18" charset="0"/>
              </a:rPr>
              <a:t>By ensuring workstations are 6 feet or more apart, employees can properly social distance while completing everyday duties.</a:t>
            </a:r>
          </a:p>
          <a:p>
            <a:pPr marL="342900" indent="-342900">
              <a:lnSpc>
                <a:spcPct val="107000"/>
              </a:lnSpc>
              <a:spcBef>
                <a:spcPts val="800"/>
              </a:spcBef>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Create walls and barriers. </a:t>
            </a:r>
            <a:r>
              <a:rPr lang="en-US" sz="2600">
                <a:latin typeface="Calibri" panose="020f0502020204030204" pitchFamily="34" charset="0"/>
                <a:ea typeface="Calibri" panose="020f0502020204030204" pitchFamily="34" charset="0"/>
                <a:cs typeface="Times New Roman" panose="02020603050405020304" pitchFamily="18" charset="0"/>
              </a:rPr>
              <a:t>Discourage the spread of air particles by creating physical barriers between employees.</a:t>
            </a:r>
          </a:p>
          <a:p>
            <a:pPr marL="342900" indent="-342900">
              <a:lnSpc>
                <a:spcPct val="107000"/>
              </a:lnSpc>
              <a:spcBef>
                <a:spcPts val="800"/>
              </a:spcBef>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Update air-filtration systems. </a:t>
            </a:r>
            <a:r>
              <a:rPr lang="en-US" sz="2600">
                <a:latin typeface="Calibri" panose="020f0502020204030204" pitchFamily="34" charset="0"/>
                <a:ea typeface="Calibri" panose="020f0502020204030204" pitchFamily="34" charset="0"/>
                <a:cs typeface="Times New Roman" panose="02020603050405020304" pitchFamily="18" charset="0"/>
              </a:rPr>
              <a:t>Air pollutants such as bacteria and germs can build up quickly indoors—effective air ventilation systems can flush out bad air and keep indoor air clean.</a:t>
            </a:r>
          </a:p>
          <a:p>
            <a:pPr marL="342900" indent="-342900">
              <a:lnSpc>
                <a:spcPct val="107000"/>
              </a:lnSpc>
              <a:spcBef>
                <a:spcPts val="800"/>
              </a:spcBef>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Install no-touch soap dispensers, sinks and paper towel dispensers in bathrooms. </a:t>
            </a:r>
            <a:r>
              <a:rPr lang="en-US" sz="2600">
                <a:latin typeface="Calibri" panose="020f0502020204030204" pitchFamily="34" charset="0"/>
                <a:ea typeface="Calibri" panose="020f0502020204030204" pitchFamily="34" charset="0"/>
                <a:cs typeface="Times New Roman" panose="02020603050405020304" pitchFamily="18" charset="0"/>
              </a:rPr>
              <a:t>According to the </a:t>
            </a:r>
            <a:r>
              <a:rPr lang="en-US" sz="2600"/>
              <a:t>Centers for Disease Control and Prevention (</a:t>
            </a:r>
            <a:r>
              <a:rPr lang="en-US" sz="2600">
                <a:latin typeface="Calibri" panose="020f0502020204030204" pitchFamily="34" charset="0"/>
                <a:ea typeface="Calibri" panose="020f0502020204030204" pitchFamily="34" charset="0"/>
                <a:cs typeface="Times New Roman" panose="02020603050405020304" pitchFamily="18" charset="0"/>
              </a:rPr>
              <a:t>CDC), COVID-19 can remain on hard surfaces for up to 12 hours</a:t>
            </a:r>
            <a:r>
              <a:rPr lang="en-US" sz="2600" b="1">
                <a:latin typeface="Calibri" panose="020f0502020204030204" pitchFamily="34" charset="0"/>
                <a:ea typeface="Calibri" panose="020f0502020204030204" pitchFamily="34" charset="0"/>
                <a:cs typeface="Times New Roman" panose="02020603050405020304" pitchFamily="18" charset="0"/>
              </a:rPr>
              <a:t>. </a:t>
            </a:r>
            <a:r>
              <a:rPr lang="en-US" sz="2600">
                <a:latin typeface="Calibri" panose="020f0502020204030204" pitchFamily="34" charset="0"/>
                <a:ea typeface="Calibri" panose="020f0502020204030204" pitchFamily="34" charset="0"/>
                <a:cs typeface="Times New Roman" panose="02020603050405020304" pitchFamily="18" charset="0"/>
              </a:rPr>
              <a:t>While employees are being encouraged to wash their hands often, installing no-touch technology can reduce the number of surfaces that are being touched by employees.</a:t>
            </a:r>
          </a:p>
          <a:p>
            <a:pPr marL="342900" indent="-342900">
              <a:lnSpc>
                <a:spcPct val="107000"/>
              </a:lnSpc>
              <a:spcBef>
                <a:spcPts val="800"/>
              </a:spcBef>
              <a:spcAft>
                <a:spcPts val="800"/>
              </a:spcAft>
              <a:buFont typeface="Symbol" panose="05050102010706020507" pitchFamily="18" charset="2"/>
              <a:buChar char=""/>
            </a:pPr>
            <a:r>
              <a:rPr lang="en-US" sz="2600" b="1">
                <a:solidFill>
                  <a:srgbClr val="D33A2C"/>
                </a:solidFill>
                <a:latin typeface="Calibri" panose="020f0502020204030204" pitchFamily="34" charset="0"/>
                <a:ea typeface="Calibri" panose="020f0502020204030204" pitchFamily="34" charset="0"/>
                <a:cs typeface="Times New Roman" panose="02020603050405020304" pitchFamily="18" charset="0"/>
              </a:rPr>
              <a:t>Install automatic doors. </a:t>
            </a:r>
            <a:r>
              <a:rPr lang="en-US" sz="2600">
                <a:latin typeface="Calibri" panose="020f0502020204030204" pitchFamily="34" charset="0"/>
                <a:ea typeface="Calibri" panose="020f0502020204030204" pitchFamily="34" charset="0"/>
                <a:cs typeface="Times New Roman" panose="02020603050405020304" pitchFamily="18" charset="0"/>
              </a:rPr>
              <a:t>Door handles are frequently touched surfaces, and automatic doors can reduce the spread of COVID-19.</a:t>
            </a:r>
          </a:p>
        </p:txBody>
      </p:sp>
    </p:spTree>
    <p:extLst>
      <p:ext uri="{BB962C8B-B14F-4D97-AF65-F5344CB8AC3E}">
        <p14:creationId xmlns:p14="http://schemas.microsoft.com/office/powerpoint/2010/main" val="3526954696"/>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0" name="Title 9">
            <a:extLst>
              <a:ext uri="{FF2B5EF4-FFF2-40B4-BE49-F238E27FC236}">
                <a16:creationId xmlns:a16="http://schemas.microsoft.com/office/drawing/2014/main" id="{A3F91256-5220-4749-8ABD-D1A7EE223D85}"/>
              </a:ext>
            </a:extLst>
          </p:cNvPr>
          <p:cNvSpPr>
            <a:spLocks noGrp="1"/>
          </p:cNvSpPr>
          <p:nvPr>
            <p:ph type="title"/>
          </p:nvPr>
        </p:nvSpPr>
        <p:spPr/>
        <p:txBody>
          <a:bodyPr/>
          <a:lstStyle/>
          <a:p>
            <a:r>
              <a:rPr lang="en-US"/>
              <a:t>Behavioral Changes</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92500" lnSpcReduction="10000"/>
          </a:bodyPr>
          <a:lstStyle/>
          <a:p>
            <a:pPr marL="0" indent="0">
              <a:buNone/>
            </a:pPr>
            <a:r>
              <a:rPr lang="en-US" sz="3000" b="1"/>
              <a:t>Employee Expectations</a:t>
            </a:r>
          </a:p>
          <a:p>
            <a:pPr marL="0" indent="0">
              <a:buNone/>
            </a:pPr>
            <a:r>
              <a:rPr lang="en-US"/>
              <a:t>When returning to work, it is important that employers create updated expectations of behaviors by employees. While every business is different, there are standard practices employers can consider implementing within the workplace. Common adjustments include:</a:t>
            </a:r>
          </a:p>
          <a:p>
            <a:pPr lvl="0"/>
            <a:r>
              <a:rPr lang="en-US" b="1">
                <a:solidFill>
                  <a:srgbClr val="D33A2C"/>
                </a:solidFill>
              </a:rPr>
              <a:t>Create expectations for hand-washing. </a:t>
            </a:r>
            <a:r>
              <a:rPr lang="en-US"/>
              <a:t>According to the CDC, one of the best actions to prevent spreading of coronaviruses is by washing hands with soap and water for at least 20 seconds. Encourage employees to wash their hands often, and consider creating policies to reinforce this behavior.  </a:t>
            </a:r>
          </a:p>
          <a:p>
            <a:pPr lvl="0"/>
            <a:r>
              <a:rPr lang="en-US" b="1">
                <a:solidFill>
                  <a:srgbClr val="D33A2C"/>
                </a:solidFill>
              </a:rPr>
              <a:t>Ban or discourage shaking of hands. </a:t>
            </a:r>
            <a:r>
              <a:rPr lang="en-US"/>
              <a:t>While shaking hands is an instinct in many cases, this practice can spread germs, diseases and illnesses at an expedited rate. </a:t>
            </a:r>
          </a:p>
          <a:p>
            <a:pPr lvl="0"/>
            <a:r>
              <a:rPr lang="en-US" b="1">
                <a:solidFill>
                  <a:srgbClr val="D33A2C"/>
                </a:solidFill>
              </a:rPr>
              <a:t>Adjust meeting practices. </a:t>
            </a:r>
            <a:r>
              <a:rPr lang="en-US"/>
              <a:t>Encourage limited participants in meetings, advise them to spread out and avoid shared multi-touch devices. </a:t>
            </a:r>
          </a:p>
          <a:p>
            <a:pPr lvl="0"/>
            <a:r>
              <a:rPr lang="en-US" b="1">
                <a:solidFill>
                  <a:srgbClr val="D33A2C"/>
                </a:solidFill>
              </a:rPr>
              <a:t>Restrict unnecessary business travel. </a:t>
            </a:r>
            <a:r>
              <a:rPr lang="en-US"/>
              <a:t>Reducing travel can reduce the risk of COVID-19 being transmitted—define what types of business travel are acceptable. </a:t>
            </a:r>
            <a:endParaRPr lang="en-US" b="1"/>
          </a:p>
          <a:p>
            <a:pPr marL="0" indent="0">
              <a:buNone/>
            </a:pPr>
            <a:endParaRPr lang="en-US"/>
          </a:p>
        </p:txBody>
      </p:sp>
    </p:spTree>
    <p:extLst>
      <p:ext uri="{BB962C8B-B14F-4D97-AF65-F5344CB8AC3E}">
        <p14:creationId xmlns:p14="http://schemas.microsoft.com/office/powerpoint/2010/main" val="3762002772"/>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Behavioral Changes</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77500" lnSpcReduction="20000"/>
          </a:bodyPr>
          <a:lstStyle/>
          <a:p>
            <a:pPr marL="0" indent="0">
              <a:lnSpc>
                <a:spcPct val="115000"/>
              </a:lnSpc>
              <a:buNone/>
            </a:pPr>
            <a:r>
              <a:rPr lang="en-US" sz="3000" b="1"/>
              <a:t>Technology Considerations for Employers</a:t>
            </a:r>
            <a:endParaRPr lang="en-US" sz="3000"/>
          </a:p>
          <a:p>
            <a:pPr marL="0" indent="0">
              <a:lnSpc>
                <a:spcPct val="115000"/>
              </a:lnSpc>
              <a:buNone/>
            </a:pPr>
            <a:r>
              <a:rPr lang="en-US"/>
              <a:t>Beyond updating office layouts and encouraging virus-resistant practices, many employers are considering how the use of technology can aide in efforts to prevent the spread of diseases. Technology considerations include: </a:t>
            </a:r>
          </a:p>
          <a:p>
            <a:pPr lvl="0">
              <a:lnSpc>
                <a:spcPct val="115000"/>
              </a:lnSpc>
            </a:pPr>
            <a:r>
              <a:rPr lang="en-US" b="1">
                <a:solidFill>
                  <a:srgbClr val="D33A2C"/>
                </a:solidFill>
              </a:rPr>
              <a:t>Tracking employees’ distances. </a:t>
            </a:r>
            <a:r>
              <a:rPr lang="en-US"/>
              <a:t>Some employers are tracking employees’ distances with cellphones and other electronic devices, to ensure that social distancing practices are being followed. </a:t>
            </a:r>
          </a:p>
          <a:p>
            <a:pPr lvl="0">
              <a:lnSpc>
                <a:spcPct val="115000"/>
              </a:lnSpc>
            </a:pPr>
            <a:r>
              <a:rPr lang="en-US" b="1">
                <a:solidFill>
                  <a:srgbClr val="D33A2C"/>
                </a:solidFill>
              </a:rPr>
              <a:t>Using hands-free technology. </a:t>
            </a:r>
            <a:r>
              <a:rPr lang="en-US"/>
              <a:t>Employers can also consider installing or expanding the use of hands-free voice assistants, such as Amazon, Google or Apple devices, with the intent of reducing the use of shared technology surfaces used my multiple employees. </a:t>
            </a:r>
          </a:p>
          <a:p>
            <a:pPr marL="0" indent="0">
              <a:lnSpc>
                <a:spcPct val="115000"/>
              </a:lnSpc>
              <a:buNone/>
            </a:pPr>
            <a:r>
              <a:rPr lang="en-US"/>
              <a:t>While these specific practices won’t make sense or be feasible for all organizations, employers can consider how the use of technology can encourage social distancing, and reduce the use of shared surfaces—both during and even after the COVID-19 pandemic. Practices such as using technology to track employees may have varying legal requirements and implications—when considering practices involving technology, employers should consult with local legal counsel before implementing any policies or changes. </a:t>
            </a:r>
          </a:p>
        </p:txBody>
      </p:sp>
    </p:spTree>
    <p:extLst>
      <p:ext uri="{BB962C8B-B14F-4D97-AF65-F5344CB8AC3E}">
        <p14:creationId xmlns:p14="http://schemas.microsoft.com/office/powerpoint/2010/main" val="284150317"/>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Cleaning Practices</a:t>
            </a:r>
          </a:p>
        </p:txBody>
      </p:sp>
      <p:sp>
        <p:nvSpPr>
          <p:cNvPr id="3" name="Content Placeholder 2"/>
          <p:cNvSpPr>
            <a:spLocks noGrp="1"/>
          </p:cNvSpPr>
          <p:nvPr>
            <p:ph idx="4294967295"/>
          </p:nvPr>
        </p:nvSpPr>
        <p:spPr>
          <a:xfrm>
            <a:off x="561975" y="1825625"/>
            <a:ext cx="10515600" cy="4351338"/>
          </a:xfrm>
          <a:prstGeom prst="rect">
            <a:avLst/>
          </a:prstGeom>
        </p:spPr>
        <p:txBody>
          <a:bodyPr>
            <a:normAutofit/>
          </a:bodyPr>
          <a:lstStyle/>
          <a:p>
            <a:pPr marL="0" indent="0">
              <a:lnSpc>
                <a:spcPct val="70000"/>
              </a:lnSpc>
              <a:buNone/>
            </a:pPr>
            <a:r>
              <a:rPr lang="en-US" sz="2800" b="1"/>
              <a:t>Updating Cleaning Practices</a:t>
            </a:r>
          </a:p>
          <a:p>
            <a:pPr marL="0" indent="0">
              <a:buNone/>
            </a:pPr>
            <a:r>
              <a:rPr lang="en-US"/>
              <a:t>Evaluating and updating ongoing cleaning practices can help ensure that COVID-19 isn’t lingering in the air or on surfaces. Employers can consider how updated cleaning practices can help prevent the spread of COVID-19. These may include:</a:t>
            </a:r>
          </a:p>
          <a:p>
            <a:pPr lvl="0"/>
            <a:r>
              <a:rPr lang="en-US"/>
              <a:t>Increasing the frequency of cleaning routines, and ensuring routines include multi-touch surfaces and devices</a:t>
            </a:r>
          </a:p>
          <a:p>
            <a:pPr lvl="0"/>
            <a:r>
              <a:rPr lang="en-US"/>
              <a:t>Ensuring that cleaning routines include use of disinfectants</a:t>
            </a:r>
          </a:p>
          <a:p>
            <a:pPr lvl="0"/>
            <a:r>
              <a:rPr lang="en-US"/>
              <a:t>Increasing access of cleaning supplies to employees, such as hand sanitizer, sanitizer wipes and more</a:t>
            </a:r>
          </a:p>
        </p:txBody>
      </p:sp>
    </p:spTree>
    <p:extLst>
      <p:ext uri="{BB962C8B-B14F-4D97-AF65-F5344CB8AC3E}">
        <p14:creationId xmlns:p14="http://schemas.microsoft.com/office/powerpoint/2010/main" val="1973823085"/>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prstGeom prst="rect">
            <a:avLst/>
          </a:prstGeom>
        </p:spPr>
        <p:txBody>
          <a:bodyPr/>
          <a:lstStyle/>
          <a:p>
            <a:r>
              <a:rPr lang="en-US"/>
              <a:t>Masks and Face Coverings</a:t>
            </a:r>
          </a:p>
        </p:txBody>
      </p:sp>
      <p:sp>
        <p:nvSpPr>
          <p:cNvPr id="3" name="Content Placeholder 2"/>
          <p:cNvSpPr>
            <a:spLocks noGrp="1"/>
          </p:cNvSpPr>
          <p:nvPr>
            <p:ph idx="4294967295"/>
          </p:nvPr>
        </p:nvSpPr>
        <p:spPr>
          <a:xfrm>
            <a:off x="561975" y="1825625"/>
            <a:ext cx="10515600" cy="4351338"/>
          </a:xfrm>
          <a:prstGeom prst="rect">
            <a:avLst/>
          </a:prstGeom>
        </p:spPr>
        <p:txBody>
          <a:bodyPr>
            <a:normAutofit fontScale="85000" lnSpcReduction="20000"/>
          </a:bodyPr>
          <a:lstStyle/>
          <a:p>
            <a:pPr marL="0" indent="0">
              <a:lnSpc>
                <a:spcPct val="105000"/>
              </a:lnSpc>
              <a:buNone/>
            </a:pPr>
            <a:r>
              <a:rPr lang="en-US" sz="3000" b="1"/>
              <a:t>Masks and Face Coverings Overview</a:t>
            </a:r>
          </a:p>
          <a:p>
            <a:pPr marL="0" indent="0">
              <a:lnSpc>
                <a:spcPct val="105000"/>
              </a:lnSpc>
              <a:buNone/>
            </a:pPr>
            <a:r>
              <a:rPr lang="en-US"/>
              <a:t>The CDC currently recommends wearing face coverings in public. In alignment with this guidance, many employers are expanding personal protective equipment to include masks or face coverings:</a:t>
            </a:r>
          </a:p>
          <a:p>
            <a:pPr>
              <a:lnSpc>
                <a:spcPct val="105000"/>
              </a:lnSpc>
            </a:pPr>
            <a:r>
              <a:rPr lang="en-US" b="1">
                <a:solidFill>
                  <a:srgbClr val="D33A2C"/>
                </a:solidFill>
              </a:rPr>
              <a:t>What is the difference between masks and face coverings?</a:t>
            </a:r>
            <a:r>
              <a:rPr lang="en-US"/>
              <a:t> A face covering refers to a cloth covering of the face, and is not a medical-grade mask. Masks refer to filtering respirators, such as an N95, K95, medical-grade or surgical mask. Masks are considered critical supplies that must continue to be reserved for health care workers and other medical first responders. Employers should review updated local guidelines to establish whether masks or face coverings are appropriate for their employees. </a:t>
            </a:r>
          </a:p>
          <a:p>
            <a:pPr>
              <a:lnSpc>
                <a:spcPct val="105000"/>
              </a:lnSpc>
            </a:pPr>
            <a:r>
              <a:rPr lang="en-US" b="1">
                <a:solidFill>
                  <a:srgbClr val="D33A2C"/>
                </a:solidFill>
              </a:rPr>
              <a:t>Benefits of masks and face coverings.</a:t>
            </a:r>
            <a:r>
              <a:rPr lang="en-US">
                <a:solidFill>
                  <a:srgbClr val="D33A2C"/>
                </a:solidFill>
              </a:rPr>
              <a:t> </a:t>
            </a:r>
            <a:r>
              <a:rPr lang="en-US"/>
              <a:t>Studies show that people with minimal or no symptoms can still have COVID-19. According to the CDC, while wearing face coverings shouldn’t replace social distancing, face coverings can help prevent the transmission of COVID-19. </a:t>
            </a:r>
          </a:p>
          <a:p>
            <a:pPr marL="0" indent="0">
              <a:lnSpc>
                <a:spcPct val="105000"/>
              </a:lnSpc>
              <a:buNone/>
            </a:pPr>
            <a:r>
              <a:rPr lang="en-US"/>
              <a:t>Guidelines vary based on location and industry—and some employers are required to provide face coverings to employees. Employers should check with local guidelines and laws regarding face coverings, and seek legal counsel when implementing any policies or changes. </a:t>
            </a:r>
          </a:p>
        </p:txBody>
      </p:sp>
    </p:spTree>
    <p:extLst>
      <p:ext uri="{BB962C8B-B14F-4D97-AF65-F5344CB8AC3E}">
        <p14:creationId xmlns:p14="http://schemas.microsoft.com/office/powerpoint/2010/main" val="140023545"/>
      </p:ext>
    </p:extLst>
  </p:cSld>
  <p:clrMapOvr>
    <a:masterClrMapping/>
  </p:clrMapOvr>
  <p:transition/>
  <p:timing/>
</p:sld>
</file>

<file path=ppt/tags/tag1.xml><?xml version="1.0" encoding="utf-8"?>
<p:tagLst xmlns:p="http://schemas.openxmlformats.org/presentationml/2006/main">
  <p:tag name="AS_NET" val="4.0.30319.42000"/>
  <p:tag name="AS_OS" val="Microsoft Windows NT 6.3.9600.0"/>
  <p:tag name="AS_RELEASE_DATE" val="2018.05.15"/>
  <p:tag name="AS_TITLE" val="Aspose.Slides for .NET 4.0 Client Profile"/>
  <p:tag name="AS_VERSION" val="18.5"/>
</p:tagLst>
</file>

<file path=ppt/theme/theme1.xml><?xml version="1.0" encoding="utf-8"?>
<a:theme xmlns:r="http://schemas.openxmlformats.org/officeDocument/2006/relationships"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Office Theme</Template>
  <Company>Zywave</Company>
  <PresentationFormat>Widescreen</PresentationFormat>
  <Paragraphs>226</Paragraphs>
  <Slides>28</Slides>
  <Notes>1</Notes>
  <TotalTime>2911</TotalTime>
  <HiddenSlides>0</HiddenSlides>
  <MMClips>0</MMClips>
  <ScaleCrop>0</ScaleCrop>
  <HeadingPairs>
    <vt:vector baseType="variant" size="4">
      <vt:variant>
        <vt:lpstr>Theme</vt:lpstr>
      </vt:variant>
      <vt:variant>
        <vt:i4>1</vt:i4>
      </vt:variant>
      <vt:variant>
        <vt:lpstr>Slide Titles</vt:lpstr>
      </vt:variant>
      <vt:variant>
        <vt:i4>28</vt:i4>
      </vt:variant>
    </vt:vector>
  </HeadingPairs>
  <TitlesOfParts>
    <vt:vector baseType="lpstr" size="29">
      <vt:lpstr>Office Theme</vt:lpstr>
      <vt:lpstr>Returning to Work Post-COVID-19</vt:lpstr>
      <vt:lpstr>Purpose of Presentation</vt:lpstr>
      <vt:lpstr>Topics</vt:lpstr>
      <vt:lpstr>Returning to Work</vt:lpstr>
      <vt:lpstr>Updated Workplace Layouts</vt:lpstr>
      <vt:lpstr>Behavioral Changes</vt:lpstr>
      <vt:lpstr>Behavioral Changes</vt:lpstr>
      <vt:lpstr>Cleaning Practices</vt:lpstr>
      <vt:lpstr>Masks and Face Coverings</vt:lpstr>
      <vt:lpstr>Masks and Face Coverings, Cont.</vt:lpstr>
      <vt:lpstr>Masks and Face Coverings, Cont.</vt:lpstr>
      <vt:lpstr>Masks and Face Coverings, Cont.</vt:lpstr>
      <vt:lpstr>Signs &amp; Symptoms of COVID-19</vt:lpstr>
      <vt:lpstr>COVID-19 Screenings</vt:lpstr>
      <vt:lpstr>COVID-19 Screenings, Cont.</vt:lpstr>
      <vt:lpstr>Response to EmployeesWho Have Symptoms</vt:lpstr>
      <vt:lpstr>Responding to an Employee’sPositive Coronavirus Test</vt:lpstr>
      <vt:lpstr>Responding to an Employee’sPositive Coronavirus Test, Cont.</vt:lpstr>
      <vt:lpstr>Responding to an Employee’sPositive Coronavirus Test, Cont.</vt:lpstr>
      <vt:lpstr>Responding to an Employee’sPositive Coronavirus Test, Cont.</vt:lpstr>
      <vt:lpstr>Responding to an Employee’sPositive Coronavirus Test, Cont.</vt:lpstr>
      <vt:lpstr>Responding to an Employee’sPositive Coronavirus Test, Cont.</vt:lpstr>
      <vt:lpstr>Additional Return toWork Considerations</vt:lpstr>
      <vt:lpstr>Additional Return to WorkConsiderations, Cont.</vt:lpstr>
      <vt:lpstr>Additional Return to WorkConsiderations, Cont.</vt:lpstr>
      <vt:lpstr>Health and Wellness Resources</vt:lpstr>
      <vt:lpstr>Other Resources</vt:lpstr>
      <vt:lpstr>Contact Information</vt:lpstr>
    </vt:vector>
  </TitlesOfParts>
  <LinksUpToDate>0</LinksUpToDate>
  <SharedDoc>0</SharedDoc>
  <HyperlinksChanged>0</HyperlinksChanged>
  <Application>Aspose.Slides for .NET</Application>
  <AppVersion>18.0500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Presentation</dc:title>
  <dc:creator>Singleton, Chantell</dc:creator>
  <cp:lastModifiedBy>English, Jillian</cp:lastModifiedBy>
  <cp:revision>319</cp:revision>
  <dcterms:created xsi:type="dcterms:W3CDTF">2014-11-03T15:48:13Z</dcterms:created>
  <dcterms:modified xsi:type="dcterms:W3CDTF">2020-06-11T10:44:21Z</dcterms:modified>
</cp:coreProperties>
</file>